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1" r:id="rId4"/>
  </p:sldMasterIdLst>
  <p:notesMasterIdLst>
    <p:notesMasterId r:id="rId23"/>
  </p:notesMasterIdLst>
  <p:handoutMasterIdLst>
    <p:handoutMasterId r:id="rId24"/>
  </p:handoutMasterIdLst>
  <p:sldIdLst>
    <p:sldId id="280" r:id="rId5"/>
    <p:sldId id="282" r:id="rId6"/>
    <p:sldId id="1144" r:id="rId7"/>
    <p:sldId id="3189" r:id="rId8"/>
    <p:sldId id="3188" r:id="rId9"/>
    <p:sldId id="291" r:id="rId10"/>
    <p:sldId id="287" r:id="rId11"/>
    <p:sldId id="289" r:id="rId12"/>
    <p:sldId id="258" r:id="rId13"/>
    <p:sldId id="295" r:id="rId14"/>
    <p:sldId id="3183" r:id="rId15"/>
    <p:sldId id="3182" r:id="rId16"/>
    <p:sldId id="296" r:id="rId17"/>
    <p:sldId id="1129" r:id="rId18"/>
    <p:sldId id="1142" r:id="rId19"/>
    <p:sldId id="298" r:id="rId20"/>
    <p:sldId id="3180" r:id="rId21"/>
    <p:sldId id="3174" r:id="rId22"/>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orient="horz" pos="3510" userDrawn="1">
          <p15:clr>
            <a:srgbClr val="A4A3A4"/>
          </p15:clr>
        </p15:guide>
        <p15:guide id="3" orient="horz" pos="2897" userDrawn="1">
          <p15:clr>
            <a:srgbClr val="A4A3A4"/>
          </p15:clr>
        </p15:guide>
        <p15:guide id="4" orient="horz" pos="4101" userDrawn="1">
          <p15:clr>
            <a:srgbClr val="A4A3A4"/>
          </p15:clr>
        </p15:guide>
        <p15:guide id="5" orient="horz" pos="1921" userDrawn="1">
          <p15:clr>
            <a:srgbClr val="A4A3A4"/>
          </p15:clr>
        </p15:guide>
        <p15:guide id="6" orient="horz" pos="2004" userDrawn="1">
          <p15:clr>
            <a:srgbClr val="A4A3A4"/>
          </p15:clr>
        </p15:guide>
        <p15:guide id="7" orient="horz" pos="1104" userDrawn="1">
          <p15:clr>
            <a:srgbClr val="A4A3A4"/>
          </p15:clr>
        </p15:guide>
        <p15:guide id="8" orient="horz" pos="1021" userDrawn="1">
          <p15:clr>
            <a:srgbClr val="A4A3A4"/>
          </p15:clr>
        </p15:guide>
        <p15:guide id="9" orient="horz" pos="3908" userDrawn="1">
          <p15:clr>
            <a:srgbClr val="A4A3A4"/>
          </p15:clr>
        </p15:guide>
        <p15:guide id="10" orient="horz" pos="2820" userDrawn="1">
          <p15:clr>
            <a:srgbClr val="A4A3A4"/>
          </p15:clr>
        </p15:guide>
        <p15:guide id="11" pos="7393" userDrawn="1">
          <p15:clr>
            <a:srgbClr val="A4A3A4"/>
          </p15:clr>
        </p15:guide>
        <p15:guide id="12" pos="2584" userDrawn="1">
          <p15:clr>
            <a:srgbClr val="A4A3A4"/>
          </p15:clr>
        </p15:guide>
        <p15:guide id="13" pos="4981" userDrawn="1">
          <p15:clr>
            <a:srgbClr val="A4A3A4"/>
          </p15:clr>
        </p15:guide>
        <p15:guide id="14" pos="5091" userDrawn="1">
          <p15:clr>
            <a:srgbClr val="A4A3A4"/>
          </p15:clr>
        </p15:guide>
        <p15:guide id="15" pos="281" userDrawn="1">
          <p15:clr>
            <a:srgbClr val="A4A3A4"/>
          </p15:clr>
        </p15:guide>
        <p15:guide id="16" pos="6297" userDrawn="1">
          <p15:clr>
            <a:srgbClr val="A4A3A4"/>
          </p15:clr>
        </p15:guide>
        <p15:guide id="17" pos="6188" userDrawn="1">
          <p15:clr>
            <a:srgbClr val="A4A3A4"/>
          </p15:clr>
        </p15:guide>
        <p15:guide id="18" pos="1487" userDrawn="1">
          <p15:clr>
            <a:srgbClr val="A4A3A4"/>
          </p15:clr>
        </p15:guide>
        <p15:guide id="19" pos="1376" userDrawn="1">
          <p15:clr>
            <a:srgbClr val="A4A3A4"/>
          </p15:clr>
        </p15:guide>
        <p15:guide id="20" pos="3885" userDrawn="1">
          <p15:clr>
            <a:srgbClr val="A4A3A4"/>
          </p15:clr>
        </p15:guide>
        <p15:guide id="21" pos="3781" userDrawn="1">
          <p15:clr>
            <a:srgbClr val="A4A3A4"/>
          </p15:clr>
        </p15:guide>
        <p15:guide id="22" pos="26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xwell, Katherine [USA]" initials="M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2"/>
    <a:srgbClr val="0194D3"/>
    <a:srgbClr val="ECECEC"/>
    <a:srgbClr val="D9D9D9"/>
    <a:srgbClr val="5A2149"/>
    <a:srgbClr val="8B0E04"/>
    <a:srgbClr val="0130D3"/>
    <a:srgbClr val="00467F"/>
    <a:srgbClr val="183C47"/>
    <a:srgbClr val="292C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autoAdjust="0"/>
  </p:normalViewPr>
  <p:slideViewPr>
    <p:cSldViewPr snapToGrid="0" snapToObjects="1">
      <p:cViewPr varScale="1">
        <p:scale>
          <a:sx n="114" d="100"/>
          <a:sy n="114" d="100"/>
        </p:scale>
        <p:origin x="474" y="102"/>
      </p:cViewPr>
      <p:guideLst>
        <p:guide orient="horz" pos="210"/>
        <p:guide orient="horz" pos="3510"/>
        <p:guide orient="horz" pos="2897"/>
        <p:guide orient="horz" pos="4101"/>
        <p:guide orient="horz" pos="1921"/>
        <p:guide orient="horz" pos="2004"/>
        <p:guide orient="horz" pos="1104"/>
        <p:guide orient="horz" pos="1021"/>
        <p:guide orient="horz" pos="3908"/>
        <p:guide orient="horz" pos="2820"/>
        <p:guide pos="7393"/>
        <p:guide pos="2584"/>
        <p:guide pos="4981"/>
        <p:guide pos="5091"/>
        <p:guide pos="281"/>
        <p:guide pos="6297"/>
        <p:guide pos="6188"/>
        <p:guide pos="1487"/>
        <p:guide pos="1376"/>
        <p:guide pos="3885"/>
        <p:guide pos="3781"/>
        <p:guide pos="26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4A682B-60B7-244F-AF8C-16AA5F067F6C}" type="datetimeFigureOut">
              <a:rPr lang="en-US" smtClean="0"/>
              <a:t>9/1/2022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285591-F2ED-7B4B-AAEB-54F8DF9914E5}" type="slidenum">
              <a:rPr lang="en-US" smtClean="0"/>
              <a:t>‹#›</a:t>
            </a:fld>
            <a:endParaRPr lang="en-US"/>
          </a:p>
        </p:txBody>
      </p:sp>
    </p:spTree>
    <p:extLst>
      <p:ext uri="{BB962C8B-B14F-4D97-AF65-F5344CB8AC3E}">
        <p14:creationId xmlns:p14="http://schemas.microsoft.com/office/powerpoint/2010/main" val="19199291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0177D-0B34-354A-A985-A7708375935C}" type="datetimeFigureOut">
              <a:rPr lang="en-US" smtClean="0"/>
              <a:t>9/1/2022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D3E557-29CA-2942-B5B0-BBAE067F5736}" type="slidenum">
              <a:rPr lang="en-US" smtClean="0"/>
              <a:t>‹#›</a:t>
            </a:fld>
            <a:endParaRPr lang="en-US"/>
          </a:p>
        </p:txBody>
      </p:sp>
    </p:spTree>
    <p:extLst>
      <p:ext uri="{BB962C8B-B14F-4D97-AF65-F5344CB8AC3E}">
        <p14:creationId xmlns:p14="http://schemas.microsoft.com/office/powerpoint/2010/main" val="525161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78C26-0D5C-0C41-9165-3D6E1B6E94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78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83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22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223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reselected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510454-734A-9144-8FE7-F44AFE841B28}"/>
              </a:ext>
            </a:extLst>
          </p:cNvPr>
          <p:cNvSpPr/>
          <p:nvPr userDrawn="1"/>
        </p:nvSpPr>
        <p:spPr>
          <a:xfrm>
            <a:off x="304800" y="265176"/>
            <a:ext cx="11582400" cy="6364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544400C-694E-6A48-A7A0-4E8A9B883BD6}"/>
              </a:ext>
            </a:extLst>
          </p:cNvPr>
          <p:cNvSpPr/>
          <p:nvPr userDrawn="1"/>
        </p:nvSpPr>
        <p:spPr>
          <a:xfrm>
            <a:off x="0" y="1232941"/>
            <a:ext cx="4726899" cy="3077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7D94AB-6BF0-4D49-8303-7D66DE57A197}"/>
              </a:ext>
            </a:extLst>
          </p:cNvPr>
          <p:cNvSpPr txBox="1"/>
          <p:nvPr userDrawn="1"/>
        </p:nvSpPr>
        <p:spPr>
          <a:xfrm>
            <a:off x="5717070" y="852505"/>
            <a:ext cx="5535897" cy="246221"/>
          </a:xfrm>
          <a:prstGeom prst="rect">
            <a:avLst/>
          </a:prstGeom>
          <a:noFill/>
        </p:spPr>
        <p:txBody>
          <a:bodyPr wrap="square" lIns="0" rtlCol="0">
            <a:spAutoFit/>
          </a:bodyPr>
          <a:lstStyle/>
          <a:p>
            <a:pPr algn="r"/>
            <a:fld id="{51118A9C-9ABD-A84C-846F-CC0713849565}" type="datetime4">
              <a:rPr lang="en-US" sz="1000" b="0" smtClean="0">
                <a:solidFill>
                  <a:schemeClr val="bg1"/>
                </a:solidFill>
              </a:rPr>
              <a:pPr algn="r"/>
              <a:t>September 1, 2022</a:t>
            </a:fld>
            <a:endParaRPr lang="en-US" sz="1000" b="0" dirty="0">
              <a:solidFill>
                <a:schemeClr val="bg1"/>
              </a:solidFill>
            </a:endParaRPr>
          </a:p>
        </p:txBody>
      </p:sp>
      <p:sp>
        <p:nvSpPr>
          <p:cNvPr id="16" name="Text Placeholder 8">
            <a:extLst>
              <a:ext uri="{FF2B5EF4-FFF2-40B4-BE49-F238E27FC236}">
                <a16:creationId xmlns:a16="http://schemas.microsoft.com/office/drawing/2014/main" id="{A8D06877-E96A-C446-9E3A-3A13B024A710}"/>
              </a:ext>
            </a:extLst>
          </p:cNvPr>
          <p:cNvSpPr>
            <a:spLocks noGrp="1"/>
          </p:cNvSpPr>
          <p:nvPr>
            <p:ph type="body" sz="quarter" idx="11" hasCustomPrompt="1"/>
          </p:nvPr>
        </p:nvSpPr>
        <p:spPr>
          <a:xfrm>
            <a:off x="1065465" y="3826720"/>
            <a:ext cx="5653989" cy="508605"/>
          </a:xfrm>
        </p:spPr>
        <p:txBody>
          <a:bodyPr lIns="0">
            <a:noAutofit/>
          </a:bodyPr>
          <a:lstStyle>
            <a:lvl1pPr marL="0" indent="0">
              <a:buNone/>
              <a:defRPr sz="2000" i="1">
                <a:solidFill>
                  <a:schemeClr val="accent4"/>
                </a:solidFill>
                <a:latin typeface="+mn-lt"/>
              </a:defRPr>
            </a:lvl1pPr>
          </a:lstStyle>
          <a:p>
            <a:pPr lvl="0"/>
            <a:r>
              <a:rPr lang="en-US" dirty="0"/>
              <a:t>Click to edit Subtitle</a:t>
            </a:r>
          </a:p>
        </p:txBody>
      </p:sp>
      <p:pic>
        <p:nvPicPr>
          <p:cNvPr id="17" name="Picture 16">
            <a:extLst>
              <a:ext uri="{FF2B5EF4-FFF2-40B4-BE49-F238E27FC236}">
                <a16:creationId xmlns:a16="http://schemas.microsoft.com/office/drawing/2014/main" id="{AD2CBED1-ECA4-7E4F-8E48-47A526A428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465" y="5604273"/>
            <a:ext cx="2857500" cy="635000"/>
          </a:xfrm>
          <a:prstGeom prst="rect">
            <a:avLst/>
          </a:prstGeom>
        </p:spPr>
      </p:pic>
      <p:pic>
        <p:nvPicPr>
          <p:cNvPr id="18" name="Picture 17">
            <a:extLst>
              <a:ext uri="{FF2B5EF4-FFF2-40B4-BE49-F238E27FC236}">
                <a16:creationId xmlns:a16="http://schemas.microsoft.com/office/drawing/2014/main" id="{9E8D2926-A8FD-F2BD-BACD-5E35EAD276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000" y="5545860"/>
            <a:ext cx="2611967" cy="761824"/>
          </a:xfrm>
          <a:prstGeom prst="rect">
            <a:avLst/>
          </a:prstGeom>
        </p:spPr>
      </p:pic>
      <p:sp>
        <p:nvSpPr>
          <p:cNvPr id="2" name="Title 1">
            <a:extLst>
              <a:ext uri="{FF2B5EF4-FFF2-40B4-BE49-F238E27FC236}">
                <a16:creationId xmlns:a16="http://schemas.microsoft.com/office/drawing/2014/main" id="{4641D38B-4DFB-AA17-A138-06691CDF7F97}"/>
              </a:ext>
            </a:extLst>
          </p:cNvPr>
          <p:cNvSpPr>
            <a:spLocks noGrp="1"/>
          </p:cNvSpPr>
          <p:nvPr>
            <p:ph type="title"/>
          </p:nvPr>
        </p:nvSpPr>
        <p:spPr>
          <a:xfrm>
            <a:off x="1065466" y="1828964"/>
            <a:ext cx="5653989" cy="1832988"/>
          </a:xfrm>
          <a:prstGeom prst="rect">
            <a:avLst/>
          </a:prstGeom>
        </p:spPr>
        <p:txBody>
          <a:bodyPr lIns="0" anchor="b"/>
          <a:lstStyle>
            <a:lvl1pPr>
              <a:defRPr sz="3200">
                <a:solidFill>
                  <a:schemeClr val="bg1"/>
                </a:solidFill>
                <a:latin typeface="+mj-lt"/>
              </a:defRPr>
            </a:lvl1pPr>
          </a:lstStyle>
          <a:p>
            <a:r>
              <a:rPr lang="en-US"/>
              <a:t>Click to edit Master title style</a:t>
            </a:r>
            <a:endParaRPr lang="en-US" dirty="0"/>
          </a:p>
        </p:txBody>
      </p:sp>
      <p:pic>
        <p:nvPicPr>
          <p:cNvPr id="4" name="Picture 3" descr="A gavel and a flag&#10;&#10;Description automatically generated with medium confidence">
            <a:extLst>
              <a:ext uri="{FF2B5EF4-FFF2-40B4-BE49-F238E27FC236}">
                <a16:creationId xmlns:a16="http://schemas.microsoft.com/office/drawing/2014/main" id="{01682A27-8768-BABE-805B-9564D5774148}"/>
              </a:ext>
            </a:extLst>
          </p:cNvPr>
          <p:cNvPicPr>
            <a:picLocks/>
          </p:cNvPicPr>
          <p:nvPr userDrawn="1"/>
        </p:nvPicPr>
        <p:blipFill rotWithShape="1">
          <a:blip r:embed="rId4"/>
          <a:srcRect l="1008" t="500" r="27531" b="1225"/>
          <a:stretch/>
        </p:blipFill>
        <p:spPr>
          <a:xfrm>
            <a:off x="7015841" y="3338209"/>
            <a:ext cx="2006756" cy="1832988"/>
          </a:xfrm>
          <a:prstGeom prst="rect">
            <a:avLst/>
          </a:prstGeom>
        </p:spPr>
      </p:pic>
      <p:pic>
        <p:nvPicPr>
          <p:cNvPr id="15" name="Picture 14">
            <a:extLst>
              <a:ext uri="{FF2B5EF4-FFF2-40B4-BE49-F238E27FC236}">
                <a16:creationId xmlns:a16="http://schemas.microsoft.com/office/drawing/2014/main" id="{D22C796B-4957-B5FB-2B8B-EEE63089AF3D}"/>
              </a:ext>
            </a:extLst>
          </p:cNvPr>
          <p:cNvPicPr>
            <a:picLocks noChangeAspect="1"/>
          </p:cNvPicPr>
          <p:nvPr userDrawn="1"/>
        </p:nvPicPr>
        <p:blipFill rotWithShape="1">
          <a:blip r:embed="rId5"/>
          <a:srcRect l="29524" t="3034" r="24826" b="3034"/>
          <a:stretch/>
        </p:blipFill>
        <p:spPr>
          <a:xfrm>
            <a:off x="7024256" y="1317256"/>
            <a:ext cx="2006756" cy="1832988"/>
          </a:xfrm>
          <a:prstGeom prst="rect">
            <a:avLst/>
          </a:prstGeom>
        </p:spPr>
      </p:pic>
      <p:pic>
        <p:nvPicPr>
          <p:cNvPr id="19" name="Picture 18">
            <a:extLst>
              <a:ext uri="{FF2B5EF4-FFF2-40B4-BE49-F238E27FC236}">
                <a16:creationId xmlns:a16="http://schemas.microsoft.com/office/drawing/2014/main" id="{5127BEF8-FE1D-4C0C-C3A2-B0F6AFFF8384}"/>
              </a:ext>
            </a:extLst>
          </p:cNvPr>
          <p:cNvPicPr>
            <a:picLocks noChangeAspect="1"/>
          </p:cNvPicPr>
          <p:nvPr userDrawn="1"/>
        </p:nvPicPr>
        <p:blipFill rotWithShape="1">
          <a:blip r:embed="rId6"/>
          <a:srcRect l="27314" t="3034" r="25261" b="3034"/>
          <a:stretch/>
        </p:blipFill>
        <p:spPr>
          <a:xfrm>
            <a:off x="9246211" y="3338209"/>
            <a:ext cx="2006756" cy="1832988"/>
          </a:xfrm>
          <a:prstGeom prst="rect">
            <a:avLst/>
          </a:prstGeom>
        </p:spPr>
      </p:pic>
      <p:pic>
        <p:nvPicPr>
          <p:cNvPr id="23" name="Picture 22">
            <a:extLst>
              <a:ext uri="{FF2B5EF4-FFF2-40B4-BE49-F238E27FC236}">
                <a16:creationId xmlns:a16="http://schemas.microsoft.com/office/drawing/2014/main" id="{F438F4F1-D827-BE55-A67D-9DE6CD0C0CE7}"/>
              </a:ext>
            </a:extLst>
          </p:cNvPr>
          <p:cNvPicPr>
            <a:picLocks noChangeAspect="1"/>
          </p:cNvPicPr>
          <p:nvPr userDrawn="1"/>
        </p:nvPicPr>
        <p:blipFill rotWithShape="1">
          <a:blip r:embed="rId7"/>
          <a:srcRect l="24900" r="24900"/>
          <a:stretch/>
        </p:blipFill>
        <p:spPr>
          <a:xfrm>
            <a:off x="9243212" y="1317256"/>
            <a:ext cx="2006756" cy="1832988"/>
          </a:xfrm>
          <a:prstGeom prst="rect">
            <a:avLst/>
          </a:prstGeom>
        </p:spPr>
      </p:pic>
    </p:spTree>
    <p:extLst>
      <p:ext uri="{BB962C8B-B14F-4D97-AF65-F5344CB8AC3E}">
        <p14:creationId xmlns:p14="http://schemas.microsoft.com/office/powerpoint/2010/main" val="374327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F87CB9F-1FBC-5B4B-8C1E-BC250F792A5D}"/>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261425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57846"/>
            <a:ext cx="6815667" cy="5100714"/>
          </a:xfrm>
        </p:spPr>
        <p:txBody>
          <a:bodyPr>
            <a:no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1" y="1157847"/>
            <a:ext cx="4011084" cy="5100713"/>
          </a:xfrm>
          <a:solidFill>
            <a:srgbClr val="FFFFFF"/>
          </a:solidFill>
          <a:ln>
            <a:solidFill>
              <a:srgbClr val="BFBFBF"/>
            </a:solidFill>
          </a:ln>
        </p:spPr>
        <p:txBody>
          <a:bodyPr>
            <a:noAutofit/>
          </a:bodyPr>
          <a:lstStyle>
            <a:lvl1pPr marL="0" indent="0">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609600" y="133423"/>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63FD921-9763-6546-9789-CEC6A46C633A}"/>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89150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96650"/>
            <a:ext cx="7315200" cy="38192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102498"/>
            <a:ext cx="7315200" cy="613568"/>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600891"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B51EF3CB-3B26-1747-A0CC-69379BE87D00}"/>
              </a:ext>
            </a:extLst>
          </p:cNvPr>
          <p:cNvSpPr txBox="1">
            <a:spLocks/>
          </p:cNvSpPr>
          <p:nvPr userDrawn="1"/>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z="1000" smtClean="0"/>
              <a:pPr/>
              <a:t>‹#›</a:t>
            </a:fld>
            <a:endParaRPr lang="en-US" sz="1000" dirty="0"/>
          </a:p>
        </p:txBody>
      </p:sp>
    </p:spTree>
    <p:extLst>
      <p:ext uri="{BB962C8B-B14F-4D97-AF65-F5344CB8AC3E}">
        <p14:creationId xmlns:p14="http://schemas.microsoft.com/office/powerpoint/2010/main" val="84767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9607"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116954C1-40E7-ED47-80B6-7DF5E34F1169}"/>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669573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5874" y="1199287"/>
            <a:ext cx="6726539" cy="4864234"/>
          </a:xfrm>
        </p:spPr>
        <p:txBody>
          <a:bodyPr>
            <a:no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598795" y="1199289"/>
            <a:ext cx="4011084" cy="4864233"/>
          </a:xfrm>
          <a:solidFill>
            <a:srgbClr val="FFFFFF"/>
          </a:solidFill>
          <a:ln>
            <a:solidFill>
              <a:srgbClr val="BFBFBF"/>
            </a:solidFill>
          </a:ln>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598795"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01A2AE48-3F98-7541-9391-83F1B4FDA54D}"/>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8915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199214"/>
            <a:ext cx="7315200" cy="4002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38400" y="5266844"/>
            <a:ext cx="7315200" cy="613568"/>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598323"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C4CEE060-238D-CC42-AA97-6D32E3E72440}"/>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847674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30"/>
            <a:ext cx="10972800" cy="810665"/>
          </a:xfrm>
          <a:prstGeom prst="rect">
            <a:avLst/>
          </a:prstGeom>
        </p:spPr>
        <p:txBody>
          <a:bodyPr anchor="b" anchorCtr="0"/>
          <a:lstStyle>
            <a:lvl1pPr>
              <a:defRPr sz="2400">
                <a:solidFill>
                  <a:schemeClr val="bg1"/>
                </a:solidFill>
                <a:latin typeface="+mn-lt"/>
              </a:defRPr>
            </a:lvl1pPr>
          </a:lstStyle>
          <a:p>
            <a:r>
              <a:rPr lang="en-US"/>
              <a:t>Click to edit Master title style</a:t>
            </a:r>
          </a:p>
        </p:txBody>
      </p:sp>
      <p:sp>
        <p:nvSpPr>
          <p:cNvPr id="3" name="Content Placeholder 2"/>
          <p:cNvSpPr>
            <a:spLocks noGrp="1"/>
          </p:cNvSpPr>
          <p:nvPr>
            <p:ph sz="half" idx="1"/>
          </p:nvPr>
        </p:nvSpPr>
        <p:spPr>
          <a:xfrm>
            <a:off x="609600" y="1248767"/>
            <a:ext cx="5384800" cy="5009795"/>
          </a:xfrm>
        </p:spPr>
        <p:txBody>
          <a:bodyPr>
            <a:noAutofit/>
          </a:bodyPr>
          <a:lstStyle>
            <a:lvl1pPr>
              <a:defRPr sz="1800">
                <a:solidFill>
                  <a:schemeClr val="tx1">
                    <a:lumMod val="75000"/>
                  </a:schemeClr>
                </a:solidFill>
              </a:defRPr>
            </a:lvl1pPr>
            <a:lvl2pPr>
              <a:defRPr sz="1600">
                <a:solidFill>
                  <a:schemeClr val="tx1">
                    <a:lumMod val="75000"/>
                  </a:schemeClr>
                </a:solidFill>
              </a:defRPr>
            </a:lvl2pPr>
            <a:lvl3pPr marL="513160" indent="-169069">
              <a:defRPr sz="1400">
                <a:solidFill>
                  <a:schemeClr val="tx1">
                    <a:lumMod val="75000"/>
                  </a:schemeClr>
                </a:solidFill>
              </a:defRPr>
            </a:lvl3pPr>
            <a:lvl4pPr marL="689372" indent="-176213">
              <a:defRPr sz="1200">
                <a:solidFill>
                  <a:schemeClr val="tx1">
                    <a:lumMod val="75000"/>
                  </a:schemeClr>
                </a:solidFill>
              </a:defRPr>
            </a:lvl4pPr>
            <a:lvl5pPr marL="858441" indent="-169069">
              <a:defRPr sz="1200">
                <a:solidFill>
                  <a:schemeClr val="tx1">
                    <a:lumMod val="75000"/>
                  </a:schemeClr>
                </a:solidFill>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248767"/>
            <a:ext cx="5384800" cy="5009795"/>
          </a:xfrm>
        </p:spPr>
        <p:txBody>
          <a:bodyPr>
            <a:noAutofit/>
          </a:bodyPr>
          <a:lstStyle>
            <a:lvl1pPr>
              <a:defRPr sz="1800">
                <a:solidFill>
                  <a:schemeClr val="tx1">
                    <a:lumMod val="75000"/>
                  </a:schemeClr>
                </a:solidFill>
              </a:defRPr>
            </a:lvl1pPr>
            <a:lvl2pPr>
              <a:defRPr sz="1600">
                <a:solidFill>
                  <a:schemeClr val="tx1">
                    <a:lumMod val="75000"/>
                  </a:schemeClr>
                </a:solidFill>
              </a:defRPr>
            </a:lvl2pPr>
            <a:lvl3pPr>
              <a:defRPr sz="14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C15BC2CF-BBEE-BB4E-BE75-E250C6DC9F1C}"/>
              </a:ext>
            </a:extLst>
          </p:cNvPr>
          <p:cNvSpPr>
            <a:spLocks noGrp="1"/>
          </p:cNvSpPr>
          <p:nvPr>
            <p:ph type="sldNum" sz="quarter" idx="10"/>
          </p:nvPr>
        </p:nvSpPr>
        <p:spPr>
          <a:xfrm>
            <a:off x="11235889" y="6357807"/>
            <a:ext cx="326527" cy="365125"/>
          </a:xfrm>
          <a:prstGeom prst="rect">
            <a:avLst/>
          </a:prstGeom>
        </p:spPr>
        <p:txBody>
          <a:bodyPr vert="horz" lIns="0" tIns="0" rIns="0" bIns="0" rtlCol="0" anchor="ctr"/>
          <a:lstStyle>
            <a:lvl1pPr algn="r">
              <a:defRPr sz="750">
                <a:solidFill>
                  <a:schemeClr val="tx1">
                    <a:tint val="75000"/>
                  </a:schemeClr>
                </a:solidFill>
                <a:latin typeface="+mj-lt"/>
                <a:cs typeface="Georgia"/>
              </a:defRPr>
            </a:lvl1pPr>
          </a:lstStyle>
          <a:p>
            <a:pPr defTabSz="342900"/>
            <a:fld id="{D983F1FA-211D-3044-9E35-958DFBC26156}" type="slidenum">
              <a:rPr lang="en-US" smtClean="0"/>
              <a:pPr defTabSz="342900"/>
              <a:t>‹#›</a:t>
            </a:fld>
            <a:endParaRPr lang="en-US"/>
          </a:p>
        </p:txBody>
      </p:sp>
    </p:spTree>
    <p:extLst>
      <p:ext uri="{BB962C8B-B14F-4D97-AF65-F5344CB8AC3E}">
        <p14:creationId xmlns:p14="http://schemas.microsoft.com/office/powerpoint/2010/main" val="873590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stacked">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30"/>
            <a:ext cx="10972800" cy="810665"/>
          </a:xfrm>
          <a:prstGeom prst="rect">
            <a:avLst/>
          </a:prstGeom>
        </p:spPr>
        <p:txBody>
          <a:bodyPr anchor="b" anchorCtr="0">
            <a:noAutofit/>
          </a:bodyPr>
          <a:lstStyle>
            <a:lvl1pPr>
              <a:defRPr sz="24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609600" y="1206708"/>
            <a:ext cx="10972800" cy="1603167"/>
          </a:xfrm>
        </p:spPr>
        <p:txBody>
          <a:bodyPr>
            <a:noAutofit/>
          </a:bodyPr>
          <a:lstStyle>
            <a:lvl1pPr>
              <a:defRPr sz="18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9" y="6357807"/>
            <a:ext cx="326527" cy="365125"/>
          </a:xfrm>
          <a:prstGeom prst="rect">
            <a:avLst/>
          </a:prstGeom>
        </p:spPr>
        <p:txBody>
          <a:bodyPr vert="horz" lIns="0" tIns="0" rIns="0" bIns="0" rtlCol="0" anchor="ctr"/>
          <a:lstStyle>
            <a:lvl1pPr algn="r">
              <a:defRPr sz="750">
                <a:solidFill>
                  <a:schemeClr val="tx1">
                    <a:tint val="75000"/>
                  </a:schemeClr>
                </a:solidFill>
                <a:latin typeface="+mj-lt"/>
                <a:cs typeface="Georgia"/>
              </a:defRPr>
            </a:lvl1pPr>
          </a:lstStyle>
          <a:p>
            <a:fld id="{D983F1FA-211D-3044-9E35-958DFBC26156}" type="slidenum">
              <a:rPr lang="en-US" smtClean="0"/>
              <a:pPr/>
              <a:t>‹#›</a:t>
            </a:fld>
            <a:endParaRPr lang="en-US"/>
          </a:p>
        </p:txBody>
      </p:sp>
      <p:sp>
        <p:nvSpPr>
          <p:cNvPr id="5" name="Content Placeholder 2">
            <a:extLst>
              <a:ext uri="{FF2B5EF4-FFF2-40B4-BE49-F238E27FC236}">
                <a16:creationId xmlns:a16="http://schemas.microsoft.com/office/drawing/2014/main" id="{939A1074-DB59-C078-489D-903B753FC6EE}"/>
              </a:ext>
            </a:extLst>
          </p:cNvPr>
          <p:cNvSpPr>
            <a:spLocks noGrp="1"/>
          </p:cNvSpPr>
          <p:nvPr>
            <p:ph idx="11"/>
          </p:nvPr>
        </p:nvSpPr>
        <p:spPr>
          <a:xfrm>
            <a:off x="609600" y="2881360"/>
            <a:ext cx="10972800" cy="1603167"/>
          </a:xfrm>
        </p:spPr>
        <p:txBody>
          <a:bodyPr>
            <a:noAutofit/>
          </a:bodyPr>
          <a:lstStyle>
            <a:lvl1pPr>
              <a:defRPr sz="18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58992014-4873-5806-FBC4-8D5E788F3118}"/>
              </a:ext>
            </a:extLst>
          </p:cNvPr>
          <p:cNvSpPr>
            <a:spLocks noGrp="1"/>
          </p:cNvSpPr>
          <p:nvPr>
            <p:ph idx="12"/>
          </p:nvPr>
        </p:nvSpPr>
        <p:spPr>
          <a:xfrm>
            <a:off x="609600" y="4556012"/>
            <a:ext cx="10972800" cy="1530463"/>
          </a:xfrm>
        </p:spPr>
        <p:txBody>
          <a:bodyPr>
            <a:noAutofit/>
          </a:bodyPr>
          <a:lstStyle>
            <a:lvl1pPr>
              <a:defRPr sz="18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p:txBody>
      </p:sp>
    </p:spTree>
    <p:extLst>
      <p:ext uri="{BB962C8B-B14F-4D97-AF65-F5344CB8AC3E}">
        <p14:creationId xmlns:p14="http://schemas.microsoft.com/office/powerpoint/2010/main" val="1184596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oal settin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E5DA317-15D5-D19C-0A1B-41236771A9FF}"/>
              </a:ext>
            </a:extLst>
          </p:cNvPr>
          <p:cNvCxnSpPr/>
          <p:nvPr userDrawn="1"/>
        </p:nvCxnSpPr>
        <p:spPr>
          <a:xfrm>
            <a:off x="6054671" y="1206708"/>
            <a:ext cx="0" cy="497840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E88AF24-8787-1C29-3B4C-8C16D361773B}"/>
              </a:ext>
            </a:extLst>
          </p:cNvPr>
          <p:cNvCxnSpPr/>
          <p:nvPr userDrawn="1"/>
        </p:nvCxnSpPr>
        <p:spPr>
          <a:xfrm>
            <a:off x="609600" y="3695912"/>
            <a:ext cx="109728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125930"/>
            <a:ext cx="10972800" cy="810665"/>
          </a:xfrm>
          <a:prstGeom prst="rect">
            <a:avLst/>
          </a:prstGeom>
        </p:spPr>
        <p:txBody>
          <a:bodyPr anchor="b" anchorCtr="0">
            <a:noAutofit/>
          </a:bodyPr>
          <a:lstStyle>
            <a:lvl1pPr>
              <a:defRPr sz="24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609600" y="1206708"/>
            <a:ext cx="5031783" cy="2222292"/>
          </a:xfrm>
        </p:spPr>
        <p:txBody>
          <a:bodyPr>
            <a:noAutofit/>
          </a:bodyPr>
          <a:lstStyle>
            <a:lvl1pPr>
              <a:defRPr sz="1800">
                <a:solidFill>
                  <a:schemeClr val="tx1">
                    <a:lumMod val="75000"/>
                  </a:schemeClr>
                </a:solidFill>
              </a:defRPr>
            </a:lvl1pPr>
            <a:lvl2pPr>
              <a:defRPr sz="16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a:p>
            <a:pPr lvl="1"/>
            <a:r>
              <a:rPr lang="en-US"/>
              <a:t>Second level</a:t>
            </a:r>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9" y="6357807"/>
            <a:ext cx="326527" cy="365125"/>
          </a:xfrm>
          <a:prstGeom prst="rect">
            <a:avLst/>
          </a:prstGeom>
        </p:spPr>
        <p:txBody>
          <a:bodyPr vert="horz" lIns="0" tIns="0" rIns="0" bIns="0" rtlCol="0" anchor="ctr"/>
          <a:lstStyle>
            <a:lvl1pPr algn="r">
              <a:defRPr sz="750">
                <a:solidFill>
                  <a:schemeClr val="tx1">
                    <a:tint val="75000"/>
                  </a:schemeClr>
                </a:solidFill>
                <a:latin typeface="+mj-lt"/>
                <a:cs typeface="Georgia"/>
              </a:defRPr>
            </a:lvl1pPr>
          </a:lstStyle>
          <a:p>
            <a:fld id="{D983F1FA-211D-3044-9E35-958DFBC26156}" type="slidenum">
              <a:rPr lang="en-US" smtClean="0"/>
              <a:pPr/>
              <a:t>‹#›</a:t>
            </a:fld>
            <a:endParaRPr lang="en-US"/>
          </a:p>
        </p:txBody>
      </p:sp>
      <p:sp>
        <p:nvSpPr>
          <p:cNvPr id="5" name="Content Placeholder 2">
            <a:extLst>
              <a:ext uri="{FF2B5EF4-FFF2-40B4-BE49-F238E27FC236}">
                <a16:creationId xmlns:a16="http://schemas.microsoft.com/office/drawing/2014/main" id="{96D2C61E-C1D6-56B4-CD19-A90F82CFD48E}"/>
              </a:ext>
            </a:extLst>
          </p:cNvPr>
          <p:cNvSpPr>
            <a:spLocks noGrp="1"/>
          </p:cNvSpPr>
          <p:nvPr>
            <p:ph idx="11"/>
          </p:nvPr>
        </p:nvSpPr>
        <p:spPr>
          <a:xfrm>
            <a:off x="6530632" y="1206708"/>
            <a:ext cx="5031784" cy="2222292"/>
          </a:xfrm>
        </p:spPr>
        <p:txBody>
          <a:bodyPr>
            <a:noAutofit/>
          </a:bodyPr>
          <a:lstStyle>
            <a:lvl1pPr algn="l">
              <a:defRPr sz="1800">
                <a:solidFill>
                  <a:schemeClr val="tx1">
                    <a:lumMod val="75000"/>
                  </a:schemeClr>
                </a:solidFill>
              </a:defRPr>
            </a:lvl1pPr>
            <a:lvl2pPr algn="l">
              <a:defRPr sz="1600">
                <a:solidFill>
                  <a:schemeClr val="tx1">
                    <a:lumMod val="75000"/>
                  </a:schemeClr>
                </a:solidFill>
              </a:defRPr>
            </a:lvl2pPr>
            <a:lvl3pPr algn="l">
              <a:defRPr sz="1200">
                <a:solidFill>
                  <a:schemeClr val="tx1">
                    <a:lumMod val="75000"/>
                  </a:schemeClr>
                </a:solidFill>
              </a:defRPr>
            </a:lvl3pPr>
            <a:lvl4pPr algn="l">
              <a:defRPr sz="1200">
                <a:solidFill>
                  <a:schemeClr val="tx1">
                    <a:lumMod val="75000"/>
                  </a:schemeClr>
                </a:solidFill>
              </a:defRPr>
            </a:lvl4pPr>
            <a:lvl5pPr marL="858441" indent="-169069" algn="l">
              <a:defRPr sz="1200">
                <a:solidFill>
                  <a:schemeClr val="tx1">
                    <a:lumMod val="75000"/>
                  </a:schemeClr>
                </a:solidFill>
                <a:latin typeface="+mn-lt"/>
              </a:defRPr>
            </a:lvl5pPr>
          </a:lstStyle>
          <a:p>
            <a:pPr lvl="0"/>
            <a:r>
              <a:rPr lang="en-US"/>
              <a:t>Click to edit Master text styles</a:t>
            </a:r>
          </a:p>
          <a:p>
            <a:pPr lvl="1"/>
            <a:r>
              <a:rPr lang="en-US"/>
              <a:t>Second level</a:t>
            </a:r>
          </a:p>
        </p:txBody>
      </p:sp>
      <p:sp>
        <p:nvSpPr>
          <p:cNvPr id="6" name="Content Placeholder 2">
            <a:extLst>
              <a:ext uri="{FF2B5EF4-FFF2-40B4-BE49-F238E27FC236}">
                <a16:creationId xmlns:a16="http://schemas.microsoft.com/office/drawing/2014/main" id="{9811FABC-D484-0334-1A52-5DEF173531D6}"/>
              </a:ext>
            </a:extLst>
          </p:cNvPr>
          <p:cNvSpPr>
            <a:spLocks noGrp="1"/>
          </p:cNvSpPr>
          <p:nvPr>
            <p:ph idx="12"/>
          </p:nvPr>
        </p:nvSpPr>
        <p:spPr>
          <a:xfrm>
            <a:off x="609600" y="3962824"/>
            <a:ext cx="5031783" cy="2222292"/>
          </a:xfrm>
        </p:spPr>
        <p:txBody>
          <a:bodyPr anchor="b">
            <a:noAutofit/>
          </a:bodyPr>
          <a:lstStyle>
            <a:lvl1pPr>
              <a:defRPr sz="1800">
                <a:solidFill>
                  <a:schemeClr val="tx1">
                    <a:lumMod val="75000"/>
                  </a:schemeClr>
                </a:solidFill>
              </a:defRPr>
            </a:lvl1pPr>
            <a:lvl2pPr>
              <a:defRPr sz="16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96E884EC-4144-5AFC-B568-D89DDD31458B}"/>
              </a:ext>
            </a:extLst>
          </p:cNvPr>
          <p:cNvSpPr>
            <a:spLocks noGrp="1"/>
          </p:cNvSpPr>
          <p:nvPr>
            <p:ph idx="13"/>
          </p:nvPr>
        </p:nvSpPr>
        <p:spPr>
          <a:xfrm>
            <a:off x="6530632" y="3962824"/>
            <a:ext cx="5031784" cy="2222292"/>
          </a:xfrm>
        </p:spPr>
        <p:txBody>
          <a:bodyPr anchor="b">
            <a:noAutofit/>
          </a:bodyPr>
          <a:lstStyle>
            <a:lvl1pPr algn="l">
              <a:defRPr sz="1800">
                <a:solidFill>
                  <a:schemeClr val="tx1">
                    <a:lumMod val="75000"/>
                  </a:schemeClr>
                </a:solidFill>
              </a:defRPr>
            </a:lvl1pPr>
            <a:lvl2pPr algn="l">
              <a:defRPr sz="1600">
                <a:solidFill>
                  <a:schemeClr val="tx1">
                    <a:lumMod val="75000"/>
                  </a:schemeClr>
                </a:solidFill>
              </a:defRPr>
            </a:lvl2pPr>
            <a:lvl3pPr algn="l">
              <a:defRPr sz="1200">
                <a:solidFill>
                  <a:schemeClr val="tx1">
                    <a:lumMod val="75000"/>
                  </a:schemeClr>
                </a:solidFill>
              </a:defRPr>
            </a:lvl3pPr>
            <a:lvl4pPr algn="l">
              <a:defRPr sz="1200">
                <a:solidFill>
                  <a:schemeClr val="tx1">
                    <a:lumMod val="75000"/>
                  </a:schemeClr>
                </a:solidFill>
              </a:defRPr>
            </a:lvl4pPr>
            <a:lvl5pPr marL="858441" indent="-169069" algn="l">
              <a:defRPr sz="1200">
                <a:solidFill>
                  <a:schemeClr val="tx1">
                    <a:lumMod val="75000"/>
                  </a:schemeClr>
                </a:solidFill>
                <a:latin typeface="+mn-lt"/>
              </a:defRPr>
            </a:lvl5pPr>
          </a:lstStyle>
          <a:p>
            <a:pPr lvl="0"/>
            <a:r>
              <a:rPr lang="en-US"/>
              <a:t>Click to edit Master text styles</a:t>
            </a:r>
          </a:p>
          <a:p>
            <a:pPr lvl="1"/>
            <a:r>
              <a:rPr lang="en-US"/>
              <a:t>Second level</a:t>
            </a:r>
          </a:p>
        </p:txBody>
      </p:sp>
      <p:sp>
        <p:nvSpPr>
          <p:cNvPr id="8" name="Content Placeholder 2">
            <a:extLst>
              <a:ext uri="{FF2B5EF4-FFF2-40B4-BE49-F238E27FC236}">
                <a16:creationId xmlns:a16="http://schemas.microsoft.com/office/drawing/2014/main" id="{0B095553-B6C3-724C-AD05-F825BB737FBC}"/>
              </a:ext>
            </a:extLst>
          </p:cNvPr>
          <p:cNvSpPr>
            <a:spLocks noGrp="1"/>
          </p:cNvSpPr>
          <p:nvPr>
            <p:ph idx="14"/>
          </p:nvPr>
        </p:nvSpPr>
        <p:spPr>
          <a:xfrm>
            <a:off x="4094621" y="3049404"/>
            <a:ext cx="3920100" cy="1293013"/>
          </a:xfrm>
          <a:solidFill>
            <a:srgbClr val="E4F2F9"/>
          </a:solidFill>
        </p:spPr>
        <p:txBody>
          <a:bodyPr anchor="ctr">
            <a:noAutofit/>
          </a:bodyPr>
          <a:lstStyle>
            <a:lvl1pPr marL="0" indent="0" algn="ctr">
              <a:buNone/>
              <a:defRPr sz="1800" b="1">
                <a:solidFill>
                  <a:srgbClr val="003F72"/>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p:txBody>
      </p:sp>
    </p:spTree>
    <p:extLst>
      <p:ext uri="{BB962C8B-B14F-4D97-AF65-F5344CB8AC3E}">
        <p14:creationId xmlns:p14="http://schemas.microsoft.com/office/powerpoint/2010/main" val="2458168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30"/>
            <a:ext cx="10972800" cy="810665"/>
          </a:xfrm>
          <a:prstGeom prst="rect">
            <a:avLst/>
          </a:prstGeom>
        </p:spPr>
        <p:txBody>
          <a:bodyPr anchor="b" anchorCtr="0">
            <a:noAutofit/>
          </a:bodyPr>
          <a:lstStyle>
            <a:lvl1pPr>
              <a:defRPr sz="24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609598" y="1239365"/>
            <a:ext cx="5769430" cy="2102549"/>
          </a:xfrm>
        </p:spPr>
        <p:txBody>
          <a:bodyPr anchor="t">
            <a:noAutofit/>
          </a:bodyPr>
          <a:lstStyle>
            <a:lvl1pPr marL="0" indent="0">
              <a:buNone/>
              <a:defRPr sz="1800">
                <a:solidFill>
                  <a:schemeClr val="tx1">
                    <a:lumMod val="75000"/>
                  </a:schemeClr>
                </a:solidFill>
              </a:defRPr>
            </a:lvl1pPr>
            <a:lvl2pPr>
              <a:defRPr sz="16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a:p>
            <a:pPr lvl="1"/>
            <a:r>
              <a:rPr lang="en-US"/>
              <a:t>Second level</a:t>
            </a:r>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9" y="6357807"/>
            <a:ext cx="326527" cy="365125"/>
          </a:xfrm>
          <a:prstGeom prst="rect">
            <a:avLst/>
          </a:prstGeom>
        </p:spPr>
        <p:txBody>
          <a:bodyPr vert="horz" lIns="0" tIns="0" rIns="0" bIns="0" rtlCol="0" anchor="ctr"/>
          <a:lstStyle>
            <a:lvl1pPr algn="r">
              <a:defRPr sz="750">
                <a:solidFill>
                  <a:schemeClr val="tx1">
                    <a:tint val="75000"/>
                  </a:schemeClr>
                </a:solidFill>
                <a:latin typeface="+mj-lt"/>
                <a:cs typeface="Georgia"/>
              </a:defRPr>
            </a:lvl1pPr>
          </a:lstStyle>
          <a:p>
            <a:fld id="{D983F1FA-211D-3044-9E35-958DFBC26156}" type="slidenum">
              <a:rPr lang="en-US" smtClean="0"/>
              <a:pPr/>
              <a:t>‹#›</a:t>
            </a:fld>
            <a:endParaRPr lang="en-US"/>
          </a:p>
        </p:txBody>
      </p:sp>
      <p:sp>
        <p:nvSpPr>
          <p:cNvPr id="5" name="Content Placeholder 2">
            <a:extLst>
              <a:ext uri="{FF2B5EF4-FFF2-40B4-BE49-F238E27FC236}">
                <a16:creationId xmlns:a16="http://schemas.microsoft.com/office/drawing/2014/main" id="{B357137E-351D-60B9-2BE7-B70A48FC710D}"/>
              </a:ext>
            </a:extLst>
          </p:cNvPr>
          <p:cNvSpPr>
            <a:spLocks noGrp="1"/>
          </p:cNvSpPr>
          <p:nvPr>
            <p:ph idx="11"/>
          </p:nvPr>
        </p:nvSpPr>
        <p:spPr>
          <a:xfrm>
            <a:off x="609597" y="3644684"/>
            <a:ext cx="5769431" cy="2538402"/>
          </a:xfrm>
        </p:spPr>
        <p:txBody>
          <a:bodyPr anchor="t">
            <a:noAutofit/>
          </a:bodyPr>
          <a:lstStyle>
            <a:lvl1pPr marL="0" indent="0">
              <a:buNone/>
              <a:defRPr sz="1800">
                <a:solidFill>
                  <a:schemeClr val="tx1">
                    <a:lumMod val="75000"/>
                  </a:schemeClr>
                </a:solidFill>
              </a:defRPr>
            </a:lvl1pPr>
            <a:lvl2pPr>
              <a:defRPr sz="16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a:p>
            <a:pPr lvl="1"/>
            <a:r>
              <a:rPr lang="en-US"/>
              <a:t>Second level</a:t>
            </a:r>
          </a:p>
        </p:txBody>
      </p:sp>
      <p:sp>
        <p:nvSpPr>
          <p:cNvPr id="6" name="Content Placeholder 2">
            <a:extLst>
              <a:ext uri="{FF2B5EF4-FFF2-40B4-BE49-F238E27FC236}">
                <a16:creationId xmlns:a16="http://schemas.microsoft.com/office/drawing/2014/main" id="{279FC353-8C7E-8189-472F-DC36B51D787D}"/>
              </a:ext>
            </a:extLst>
          </p:cNvPr>
          <p:cNvSpPr>
            <a:spLocks noGrp="1"/>
          </p:cNvSpPr>
          <p:nvPr>
            <p:ph idx="12"/>
          </p:nvPr>
        </p:nvSpPr>
        <p:spPr>
          <a:xfrm>
            <a:off x="6792684" y="1239364"/>
            <a:ext cx="4789716" cy="4943722"/>
          </a:xfrm>
        </p:spPr>
        <p:txBody>
          <a:bodyPr anchor="t">
            <a:noAutofit/>
          </a:bodyPr>
          <a:lstStyle>
            <a:lvl1pPr marL="0" indent="0">
              <a:buNone/>
              <a:defRPr sz="1800">
                <a:solidFill>
                  <a:schemeClr val="tx1">
                    <a:lumMod val="75000"/>
                  </a:schemeClr>
                </a:solidFill>
              </a:defRPr>
            </a:lvl1pPr>
            <a:lvl2pPr>
              <a:defRPr sz="16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marL="858441" indent="-169069">
              <a:defRPr sz="1200">
                <a:solidFill>
                  <a:schemeClr val="tx1">
                    <a:lumMod val="75000"/>
                  </a:schemeClr>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489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09D613-D76A-7D40-8460-4CAE6263F144}"/>
              </a:ext>
            </a:extLst>
          </p:cNvPr>
          <p:cNvSpPr txBox="1"/>
          <p:nvPr userDrawn="1"/>
        </p:nvSpPr>
        <p:spPr>
          <a:xfrm>
            <a:off x="755669" y="4620951"/>
            <a:ext cx="5535897" cy="307777"/>
          </a:xfrm>
          <a:prstGeom prst="rect">
            <a:avLst/>
          </a:prstGeom>
          <a:noFill/>
        </p:spPr>
        <p:txBody>
          <a:bodyPr wrap="square" lIns="0" rtlCol="0">
            <a:spAutoFit/>
          </a:bodyPr>
          <a:lstStyle/>
          <a:p>
            <a:fld id="{51118A9C-9ABD-A84C-846F-CC0713849565}" type="datetime4">
              <a:rPr lang="en-US" sz="1400" b="1" smtClean="0">
                <a:solidFill>
                  <a:schemeClr val="accent5"/>
                </a:solidFill>
              </a:rPr>
              <a:t>September 1, 2022</a:t>
            </a:fld>
            <a:endParaRPr lang="en-US" sz="1400" b="1" dirty="0">
              <a:solidFill>
                <a:schemeClr val="accent5"/>
              </a:solidFill>
            </a:endParaRPr>
          </a:p>
        </p:txBody>
      </p:sp>
      <p:sp>
        <p:nvSpPr>
          <p:cNvPr id="9" name="Text Placeholder 8">
            <a:extLst>
              <a:ext uri="{FF2B5EF4-FFF2-40B4-BE49-F238E27FC236}">
                <a16:creationId xmlns:a16="http://schemas.microsoft.com/office/drawing/2014/main" id="{256D496D-3EAE-0643-966A-D24A621E946F}"/>
              </a:ext>
            </a:extLst>
          </p:cNvPr>
          <p:cNvSpPr>
            <a:spLocks noGrp="1"/>
          </p:cNvSpPr>
          <p:nvPr>
            <p:ph type="body" sz="quarter" idx="10"/>
          </p:nvPr>
        </p:nvSpPr>
        <p:spPr>
          <a:xfrm>
            <a:off x="755669" y="2583064"/>
            <a:ext cx="8391583" cy="1016040"/>
          </a:xfrm>
        </p:spPr>
        <p:txBody>
          <a:bodyPr lIns="0" anchor="b" anchorCtr="0">
            <a:noAutofit/>
          </a:bodyPr>
          <a:lstStyle>
            <a:lvl1pPr marL="0" indent="0">
              <a:buNone/>
              <a:defRPr sz="3200" b="1">
                <a:solidFill>
                  <a:schemeClr val="tx2"/>
                </a:solidFill>
                <a:latin typeface="+mj-lt"/>
              </a:defRPr>
            </a:lvl1pPr>
          </a:lstStyle>
          <a:p>
            <a:pPr lvl="0"/>
            <a:r>
              <a:rPr lang="en-US"/>
              <a:t>Click to edit Master text styles</a:t>
            </a:r>
          </a:p>
        </p:txBody>
      </p:sp>
      <p:sp>
        <p:nvSpPr>
          <p:cNvPr id="17" name="Text Placeholder 8">
            <a:extLst>
              <a:ext uri="{FF2B5EF4-FFF2-40B4-BE49-F238E27FC236}">
                <a16:creationId xmlns:a16="http://schemas.microsoft.com/office/drawing/2014/main" id="{144DFDF4-465A-A143-9D9B-04AB8BF3F0B2}"/>
              </a:ext>
            </a:extLst>
          </p:cNvPr>
          <p:cNvSpPr>
            <a:spLocks noGrp="1"/>
          </p:cNvSpPr>
          <p:nvPr>
            <p:ph type="body" sz="quarter" idx="11" hasCustomPrompt="1"/>
          </p:nvPr>
        </p:nvSpPr>
        <p:spPr>
          <a:xfrm>
            <a:off x="755669" y="3918575"/>
            <a:ext cx="8391583" cy="508605"/>
          </a:xfrm>
        </p:spPr>
        <p:txBody>
          <a:bodyPr lIns="0">
            <a:noAutofit/>
          </a:bodyPr>
          <a:lstStyle>
            <a:lvl1pPr marL="0" indent="0">
              <a:buNone/>
              <a:defRPr sz="2000" i="1">
                <a:solidFill>
                  <a:schemeClr val="accent5"/>
                </a:solidFill>
                <a:latin typeface="+mn-lt"/>
              </a:defRPr>
            </a:lvl1pPr>
          </a:lstStyle>
          <a:p>
            <a:pPr lvl="0"/>
            <a:r>
              <a:rPr lang="en-US" dirty="0"/>
              <a:t>Click to edit Subtitle</a:t>
            </a:r>
          </a:p>
        </p:txBody>
      </p:sp>
      <p:cxnSp>
        <p:nvCxnSpPr>
          <p:cNvPr id="10" name="Straight Connector 9">
            <a:extLst>
              <a:ext uri="{FF2B5EF4-FFF2-40B4-BE49-F238E27FC236}">
                <a16:creationId xmlns:a16="http://schemas.microsoft.com/office/drawing/2014/main" id="{B2BD8274-25F7-2B4C-9DA1-BF4FAF6ABBF6}"/>
              </a:ext>
            </a:extLst>
          </p:cNvPr>
          <p:cNvCxnSpPr/>
          <p:nvPr userDrawn="1"/>
        </p:nvCxnSpPr>
        <p:spPr>
          <a:xfrm>
            <a:off x="728576" y="3726687"/>
            <a:ext cx="10026145" cy="0"/>
          </a:xfrm>
          <a:prstGeom prst="line">
            <a:avLst/>
          </a:prstGeom>
          <a:ln w="31750"/>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4605F522-782B-414F-9804-2336838F24F8}"/>
              </a:ext>
            </a:extLst>
          </p:cNvPr>
          <p:cNvSpPr/>
          <p:nvPr userDrawn="1"/>
        </p:nvSpPr>
        <p:spPr>
          <a:xfrm>
            <a:off x="3334" y="5890826"/>
            <a:ext cx="4080005" cy="640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FBA9D200-C85C-2046-A980-119BFA98D77F}"/>
              </a:ext>
            </a:extLst>
          </p:cNvPr>
          <p:cNvSpPr/>
          <p:nvPr userDrawn="1"/>
        </p:nvSpPr>
        <p:spPr>
          <a:xfrm>
            <a:off x="4083341" y="5890826"/>
            <a:ext cx="4063935"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940C2771-8878-724A-A692-39B9696628BF}"/>
              </a:ext>
            </a:extLst>
          </p:cNvPr>
          <p:cNvSpPr/>
          <p:nvPr userDrawn="1"/>
        </p:nvSpPr>
        <p:spPr>
          <a:xfrm>
            <a:off x="8147277" y="5890826"/>
            <a:ext cx="404806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A picture containing text&#10;&#10;Description automatically generated">
            <a:extLst>
              <a:ext uri="{FF2B5EF4-FFF2-40B4-BE49-F238E27FC236}">
                <a16:creationId xmlns:a16="http://schemas.microsoft.com/office/drawing/2014/main" id="{11B66FC1-B565-E844-B6D7-7DEA8824F1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660" y="6137198"/>
            <a:ext cx="2590800" cy="571500"/>
          </a:xfrm>
          <a:prstGeom prst="rect">
            <a:avLst/>
          </a:prstGeom>
        </p:spPr>
      </p:pic>
      <p:pic>
        <p:nvPicPr>
          <p:cNvPr id="13" name="Picture 12" descr="A picture containing text, sign, clipart&#10;&#10;Description automatically generated">
            <a:extLst>
              <a:ext uri="{FF2B5EF4-FFF2-40B4-BE49-F238E27FC236}">
                <a16:creationId xmlns:a16="http://schemas.microsoft.com/office/drawing/2014/main" id="{AC72E77C-A0B3-6FC5-43C2-20C247B6CE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16986" y="6073190"/>
            <a:ext cx="2276354" cy="663937"/>
          </a:xfrm>
          <a:prstGeom prst="rect">
            <a:avLst/>
          </a:prstGeom>
        </p:spPr>
      </p:pic>
    </p:spTree>
    <p:extLst>
      <p:ext uri="{BB962C8B-B14F-4D97-AF65-F5344CB8AC3E}">
        <p14:creationId xmlns:p14="http://schemas.microsoft.com/office/powerpoint/2010/main" val="87258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6790" y="4406901"/>
            <a:ext cx="10946889" cy="1362075"/>
          </a:xfrm>
          <a:prstGeom prst="rect">
            <a:avLst/>
          </a:prstGeom>
        </p:spPr>
        <p:txBody>
          <a:bodyPr anchor="t">
            <a:normAutofit/>
          </a:bodyPr>
          <a:lstStyle>
            <a:lvl1pPr algn="l">
              <a:defRPr sz="2800" b="0" cap="none">
                <a:solidFill>
                  <a:schemeClr val="tx1">
                    <a:lumMod val="75000"/>
                  </a:schemeClr>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a:xfrm>
            <a:off x="716790" y="2906713"/>
            <a:ext cx="10946889" cy="1500187"/>
          </a:xfrm>
        </p:spPr>
        <p:txBody>
          <a:bodyPr anchor="b"/>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60754DB7-DDD7-7A48-A2B7-234B7AAE7DE2}"/>
              </a:ext>
            </a:extLst>
          </p:cNvPr>
          <p:cNvSpPr/>
          <p:nvPr userDrawn="1"/>
        </p:nvSpPr>
        <p:spPr>
          <a:xfrm>
            <a:off x="8683413" y="6268720"/>
            <a:ext cx="2777067" cy="386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22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8"/>
            <a:ext cx="10972800" cy="5082332"/>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2229877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B129CD-9FC2-A14D-82B1-607BD3F6790C}"/>
              </a:ext>
            </a:extLst>
          </p:cNvPr>
          <p:cNvSpPr/>
          <p:nvPr userDrawn="1"/>
        </p:nvSpPr>
        <p:spPr>
          <a:xfrm>
            <a:off x="-12192" y="0"/>
            <a:ext cx="12204192" cy="6400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522B69D9-6485-E143-9C53-16A5AC2EDCC4}"/>
              </a:ext>
            </a:extLst>
          </p:cNvPr>
          <p:cNvSpPr/>
          <p:nvPr userDrawn="1"/>
        </p:nvSpPr>
        <p:spPr>
          <a:xfrm>
            <a:off x="-12192" y="0"/>
            <a:ext cx="12204192" cy="6858000"/>
          </a:xfrm>
          <a:prstGeom prst="rect">
            <a:avLst/>
          </a:prstGeom>
          <a:solidFill>
            <a:schemeClr val="bg1">
              <a:lumMod val="8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338328"/>
            <a:ext cx="10972800" cy="598264"/>
          </a:xfrm>
          <a:prstGeom prst="rect">
            <a:avLst/>
          </a:prstGeom>
        </p:spPr>
        <p:txBody>
          <a:bodyPr anchor="b" anchorCtr="0">
            <a:noAutofit/>
          </a:bodyPr>
          <a:lstStyle>
            <a:lvl1pPr>
              <a:defRPr>
                <a:solidFill>
                  <a:schemeClr val="tx2"/>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8"/>
            <a:ext cx="5486400" cy="4755180"/>
          </a:xfrm>
        </p:spPr>
        <p:txBody>
          <a:bodyPr>
            <a:noAutofit/>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marL="1144588" indent="-225425">
              <a:defRPr sz="14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solidFill>
                <a:latin typeface="+mj-lt"/>
                <a:cs typeface="Georgia"/>
              </a:defRPr>
            </a:lvl1pPr>
          </a:lstStyle>
          <a:p>
            <a:fld id="{9B27D237-6C0D-5549-BE11-2040A22CBC71}" type="slidenum">
              <a:rPr lang="en-US" smtClean="0"/>
              <a:pPr/>
              <a:t>‹#›</a:t>
            </a:fld>
            <a:endParaRPr lang="en-US" dirty="0"/>
          </a:p>
        </p:txBody>
      </p:sp>
      <p:sp>
        <p:nvSpPr>
          <p:cNvPr id="7" name="Content Placeholder 6">
            <a:extLst>
              <a:ext uri="{FF2B5EF4-FFF2-40B4-BE49-F238E27FC236}">
                <a16:creationId xmlns:a16="http://schemas.microsoft.com/office/drawing/2014/main" id="{41868FDF-E83A-824D-8ABE-9455927344B3}"/>
              </a:ext>
            </a:extLst>
          </p:cNvPr>
          <p:cNvSpPr>
            <a:spLocks noGrp="1"/>
          </p:cNvSpPr>
          <p:nvPr>
            <p:ph sz="quarter" idx="11"/>
          </p:nvPr>
        </p:nvSpPr>
        <p:spPr>
          <a:xfrm>
            <a:off x="6413501" y="1189039"/>
            <a:ext cx="4986020" cy="2274451"/>
          </a:xfrm>
          <a:solidFill>
            <a:schemeClr val="accent1"/>
          </a:solidFill>
        </p:spPr>
        <p:txBody>
          <a:bodyPr lIns="182880" tIns="182880" rIns="182880" bIns="182880">
            <a:normAutofit/>
          </a:bodyPr>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881CEC5D-B8B5-6640-80A3-D8A25DEAA564}"/>
              </a:ext>
            </a:extLst>
          </p:cNvPr>
          <p:cNvSpPr>
            <a:spLocks noGrp="1"/>
          </p:cNvSpPr>
          <p:nvPr>
            <p:ph sz="quarter" idx="12"/>
          </p:nvPr>
        </p:nvSpPr>
        <p:spPr>
          <a:xfrm>
            <a:off x="6431534" y="3630806"/>
            <a:ext cx="4986020" cy="2331082"/>
          </a:xfrm>
          <a:solidFill>
            <a:schemeClr val="accent1"/>
          </a:solidFill>
        </p:spPr>
        <p:txBody>
          <a:bodyPr lIns="182880" tIns="182880" rIns="182880" bIns="182880">
            <a:normAutofit/>
          </a:bodyPr>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75760A61-4E74-2E4A-B0E1-A068CFD7C2B7}"/>
              </a:ext>
            </a:extLst>
          </p:cNvPr>
          <p:cNvSpPr/>
          <p:nvPr userDrawn="1"/>
        </p:nvSpPr>
        <p:spPr>
          <a:xfrm>
            <a:off x="9443545" y="6471745"/>
            <a:ext cx="1792342" cy="134007"/>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EA1626-59F4-8748-A574-C2C18E72A9E4}"/>
              </a:ext>
            </a:extLst>
          </p:cNvPr>
          <p:cNvSpPr txBox="1"/>
          <p:nvPr userDrawn="1"/>
        </p:nvSpPr>
        <p:spPr>
          <a:xfrm>
            <a:off x="5042045" y="6421472"/>
            <a:ext cx="6255875" cy="246221"/>
          </a:xfrm>
          <a:prstGeom prst="rect">
            <a:avLst/>
          </a:prstGeom>
          <a:noFill/>
        </p:spPr>
        <p:txBody>
          <a:bodyPr wrap="square" rtlCol="0">
            <a:spAutoFit/>
          </a:bodyPr>
          <a:lstStyle/>
          <a:p>
            <a:pPr algn="r"/>
            <a:r>
              <a:rPr lang="en-US" sz="1000" dirty="0">
                <a:solidFill>
                  <a:schemeClr val="tx1"/>
                </a:solidFill>
              </a:rPr>
              <a:t>CX SYMPOSIUM</a:t>
            </a:r>
          </a:p>
        </p:txBody>
      </p:sp>
    </p:spTree>
    <p:extLst>
      <p:ext uri="{BB962C8B-B14F-4D97-AF65-F5344CB8AC3E}">
        <p14:creationId xmlns:p14="http://schemas.microsoft.com/office/powerpoint/2010/main" val="87722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cks">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09600" y="1248765"/>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2511706" y="1248765"/>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2">
            <a:extLst>
              <a:ext uri="{FF2B5EF4-FFF2-40B4-BE49-F238E27FC236}">
                <a16:creationId xmlns:a16="http://schemas.microsoft.com/office/drawing/2014/main" id="{6530DF51-7249-A778-CF6F-061CDCEB704E}"/>
              </a:ext>
            </a:extLst>
          </p:cNvPr>
          <p:cNvSpPr>
            <a:spLocks noGrp="1"/>
          </p:cNvSpPr>
          <p:nvPr>
            <p:ph sz="half" idx="11"/>
          </p:nvPr>
        </p:nvSpPr>
        <p:spPr>
          <a:xfrm>
            <a:off x="609600" y="2989082"/>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8" name="Content Placeholder 3">
            <a:extLst>
              <a:ext uri="{FF2B5EF4-FFF2-40B4-BE49-F238E27FC236}">
                <a16:creationId xmlns:a16="http://schemas.microsoft.com/office/drawing/2014/main" id="{0A50746F-7C79-40F0-87BD-C52485687F0B}"/>
              </a:ext>
            </a:extLst>
          </p:cNvPr>
          <p:cNvSpPr>
            <a:spLocks noGrp="1"/>
          </p:cNvSpPr>
          <p:nvPr>
            <p:ph sz="half" idx="13"/>
          </p:nvPr>
        </p:nvSpPr>
        <p:spPr>
          <a:xfrm>
            <a:off x="2511706" y="2989082"/>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7" name="Content Placeholder 2">
            <a:extLst>
              <a:ext uri="{FF2B5EF4-FFF2-40B4-BE49-F238E27FC236}">
                <a16:creationId xmlns:a16="http://schemas.microsoft.com/office/drawing/2014/main" id="{F152D51A-291E-0A5A-B59A-F944C78578F1}"/>
              </a:ext>
            </a:extLst>
          </p:cNvPr>
          <p:cNvSpPr>
            <a:spLocks noGrp="1"/>
          </p:cNvSpPr>
          <p:nvPr>
            <p:ph sz="half" idx="12"/>
          </p:nvPr>
        </p:nvSpPr>
        <p:spPr>
          <a:xfrm>
            <a:off x="609600" y="4729399"/>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3">
            <a:extLst>
              <a:ext uri="{FF2B5EF4-FFF2-40B4-BE49-F238E27FC236}">
                <a16:creationId xmlns:a16="http://schemas.microsoft.com/office/drawing/2014/main" id="{A0AF174F-287E-8B97-9DB2-E754928F92A4}"/>
              </a:ext>
            </a:extLst>
          </p:cNvPr>
          <p:cNvSpPr>
            <a:spLocks noGrp="1"/>
          </p:cNvSpPr>
          <p:nvPr>
            <p:ph sz="half" idx="14"/>
          </p:nvPr>
        </p:nvSpPr>
        <p:spPr>
          <a:xfrm>
            <a:off x="2491720" y="4729398"/>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C15BC2CF-BBEE-BB4E-BE75-E250C6DC9F1C}"/>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50829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589614" y="1189204"/>
            <a:ext cx="5386917"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9614" y="1828966"/>
            <a:ext cx="5386917" cy="4439754"/>
          </a:xfrm>
        </p:spPr>
        <p:txBody>
          <a:bodyPr>
            <a:no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3381" y="1189204"/>
            <a:ext cx="5389033"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3381" y="1828966"/>
            <a:ext cx="5389033" cy="4439754"/>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A1478252-F837-8F40-94A1-A1FBD943B31F}"/>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862334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4" name="Content Placeholder 3"/>
          <p:cNvSpPr>
            <a:spLocks noGrp="1"/>
          </p:cNvSpPr>
          <p:nvPr>
            <p:ph sz="half" idx="2"/>
          </p:nvPr>
        </p:nvSpPr>
        <p:spPr>
          <a:xfrm>
            <a:off x="589614" y="1361209"/>
            <a:ext cx="5386917" cy="4907511"/>
          </a:xfrm>
        </p:spPr>
        <p:txBody>
          <a:bodyPr>
            <a:no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73381" y="1361209"/>
            <a:ext cx="5389033" cy="4907511"/>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A1478252-F837-8F40-94A1-A1FBD943B31F}"/>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94703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2916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BFE5E727-B59D-944E-8079-5EA4A63F56F9}"/>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0617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77AD75-3CC9-5E4C-AAE7-C8B056F501F9}"/>
              </a:ext>
            </a:extLst>
          </p:cNvPr>
          <p:cNvSpPr/>
          <p:nvPr userDrawn="1"/>
        </p:nvSpPr>
        <p:spPr>
          <a:xfrm>
            <a:off x="-8631" y="0"/>
            <a:ext cx="12192000" cy="10418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itle Placeholder 1"/>
          <p:cNvSpPr txBox="1">
            <a:spLocks/>
          </p:cNvSpPr>
          <p:nvPr userDrawn="1"/>
        </p:nvSpPr>
        <p:spPr>
          <a:xfrm>
            <a:off x="609600" y="180149"/>
            <a:ext cx="10972800" cy="81066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kern="1200">
                <a:solidFill>
                  <a:schemeClr val="tx1">
                    <a:lumMod val="75000"/>
                  </a:schemeClr>
                </a:solidFill>
                <a:latin typeface="Georgia"/>
                <a:ea typeface="+mj-ea"/>
                <a:cs typeface="Georgia"/>
              </a:defRPr>
            </a:lvl1pPr>
          </a:lstStyle>
          <a:p>
            <a:endParaRPr lang="en-US" sz="2400" dirty="0"/>
          </a:p>
        </p:txBody>
      </p:sp>
      <p:sp>
        <p:nvSpPr>
          <p:cNvPr id="3" name="Text Placeholder 2"/>
          <p:cNvSpPr>
            <a:spLocks noGrp="1"/>
          </p:cNvSpPr>
          <p:nvPr>
            <p:ph type="body" idx="1"/>
          </p:nvPr>
        </p:nvSpPr>
        <p:spPr>
          <a:xfrm>
            <a:off x="601068" y="1213514"/>
            <a:ext cx="10961347" cy="50684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A49A0533-1C09-5C44-A98B-5B58112BCEF1}"/>
              </a:ext>
            </a:extLst>
          </p:cNvPr>
          <p:cNvGrpSpPr/>
          <p:nvPr userDrawn="1"/>
        </p:nvGrpSpPr>
        <p:grpSpPr>
          <a:xfrm>
            <a:off x="-8531" y="1011795"/>
            <a:ext cx="12198660" cy="64008"/>
            <a:chOff x="-4995" y="5896713"/>
            <a:chExt cx="9148995" cy="64008"/>
          </a:xfrm>
        </p:grpSpPr>
        <p:sp>
          <p:nvSpPr>
            <p:cNvPr id="8" name="Rectangle 7">
              <a:extLst>
                <a:ext uri="{FF2B5EF4-FFF2-40B4-BE49-F238E27FC236}">
                  <a16:creationId xmlns:a16="http://schemas.microsoft.com/office/drawing/2014/main" id="{8400CA6F-A2B6-C24E-8A8F-79A1EC72DEC0}"/>
                </a:ext>
              </a:extLst>
            </p:cNvPr>
            <p:cNvSpPr/>
            <p:nvPr userDrawn="1"/>
          </p:nvSpPr>
          <p:spPr>
            <a:xfrm>
              <a:off x="-4995" y="5896713"/>
              <a:ext cx="3047951" cy="640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D679272F-E79E-4443-8893-0783BEA20AE8}"/>
                </a:ext>
              </a:extLst>
            </p:cNvPr>
            <p:cNvSpPr/>
            <p:nvPr userDrawn="1"/>
          </p:nvSpPr>
          <p:spPr>
            <a:xfrm>
              <a:off x="3042956" y="5896713"/>
              <a:ext cx="3047951"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DB5FA60-D767-464D-A01D-B36B21AC7050}"/>
                </a:ext>
              </a:extLst>
            </p:cNvPr>
            <p:cNvSpPr/>
            <p:nvPr userDrawn="1"/>
          </p:nvSpPr>
          <p:spPr>
            <a:xfrm>
              <a:off x="6090907" y="5896713"/>
              <a:ext cx="3053093"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extBox 1">
            <a:extLst>
              <a:ext uri="{FF2B5EF4-FFF2-40B4-BE49-F238E27FC236}">
                <a16:creationId xmlns:a16="http://schemas.microsoft.com/office/drawing/2014/main" id="{535E763C-F584-9144-9829-6EA58B399C03}"/>
              </a:ext>
            </a:extLst>
          </p:cNvPr>
          <p:cNvSpPr txBox="1"/>
          <p:nvPr userDrawn="1"/>
        </p:nvSpPr>
        <p:spPr>
          <a:xfrm>
            <a:off x="5042045" y="6421472"/>
            <a:ext cx="6255875" cy="246221"/>
          </a:xfrm>
          <a:prstGeom prst="rect">
            <a:avLst/>
          </a:prstGeom>
          <a:noFill/>
        </p:spPr>
        <p:txBody>
          <a:bodyPr wrap="square" rtlCol="0">
            <a:spAutoFit/>
          </a:bodyPr>
          <a:lstStyle/>
          <a:p>
            <a:pPr algn="r"/>
            <a:r>
              <a:rPr lang="en-US" sz="1000" dirty="0">
                <a:solidFill>
                  <a:schemeClr val="tx1"/>
                </a:solidFill>
              </a:rPr>
              <a:t>CX SYMPOSIUM</a:t>
            </a:r>
          </a:p>
        </p:txBody>
      </p:sp>
      <p:sp>
        <p:nvSpPr>
          <p:cNvPr id="13" name="Slide Number Placeholder 5">
            <a:extLst>
              <a:ext uri="{FF2B5EF4-FFF2-40B4-BE49-F238E27FC236}">
                <a16:creationId xmlns:a16="http://schemas.microsoft.com/office/drawing/2014/main" id="{2DF6EDFB-8BEC-764E-92A0-C1F68E8097A1}"/>
              </a:ext>
            </a:extLst>
          </p:cNvPr>
          <p:cNvSpPr>
            <a:spLocks noGrp="1"/>
          </p:cNvSpPr>
          <p:nvPr>
            <p:ph type="sldNum" sz="quarter" idx="4"/>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229106318"/>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74" r:id="rId3"/>
    <p:sldLayoutId id="2147483673" r:id="rId4"/>
    <p:sldLayoutId id="2147483685" r:id="rId5"/>
    <p:sldLayoutId id="2147483675" r:id="rId6"/>
    <p:sldLayoutId id="2147483676" r:id="rId7"/>
    <p:sldLayoutId id="2147483686" r:id="rId8"/>
    <p:sldLayoutId id="2147483677" r:id="rId9"/>
    <p:sldLayoutId id="2147483678" r:id="rId10"/>
    <p:sldLayoutId id="2147483679" r:id="rId11"/>
    <p:sldLayoutId id="2147483680" r:id="rId12"/>
    <p:sldLayoutId id="2147483681" r:id="rId13"/>
    <p:sldLayoutId id="2147483656" r:id="rId14"/>
    <p:sldLayoutId id="2147483657" r:id="rId15"/>
    <p:sldLayoutId id="2147483687" r:id="rId16"/>
    <p:sldLayoutId id="2147483688" r:id="rId17"/>
    <p:sldLayoutId id="2147483689" r:id="rId18"/>
    <p:sldLayoutId id="2147483690" r:id="rId19"/>
  </p:sldLayoutIdLst>
  <p:hf hdr="0" ftr="0" dt="0"/>
  <p:txStyles>
    <p:titleStyle>
      <a:lvl1pPr algn="l" defTabSz="457200" rtl="0" eaLnBrk="1" latinLnBrk="0" hangingPunct="1">
        <a:spcBef>
          <a:spcPct val="0"/>
        </a:spcBef>
        <a:buNone/>
        <a:defRPr sz="2400" kern="1200">
          <a:solidFill>
            <a:schemeClr val="tx1">
              <a:lumMod val="75000"/>
            </a:schemeClr>
          </a:solidFill>
          <a:latin typeface="Georgia"/>
          <a:ea typeface="+mj-ea"/>
          <a:cs typeface="Georgia"/>
        </a:defRPr>
      </a:lvl1pPr>
    </p:titleStyle>
    <p:bodyStyle>
      <a:lvl1pPr marL="225425" indent="-225425" algn="l" defTabSz="457200" rtl="0" eaLnBrk="1" latinLnBrk="0" hangingPunct="1">
        <a:spcBef>
          <a:spcPct val="20000"/>
        </a:spcBef>
        <a:buFont typeface="Arial"/>
        <a:buChar char="•"/>
        <a:defRPr sz="2000" kern="1200">
          <a:solidFill>
            <a:schemeClr val="tx1">
              <a:lumMod val="75000"/>
            </a:schemeClr>
          </a:solidFill>
          <a:latin typeface="+mn-lt"/>
          <a:ea typeface="+mn-ea"/>
          <a:cs typeface="Georgia"/>
        </a:defRPr>
      </a:lvl1pPr>
      <a:lvl2pPr marL="458788" indent="-233363" algn="l" defTabSz="457200" rtl="0" eaLnBrk="1" latinLnBrk="0" hangingPunct="1">
        <a:spcBef>
          <a:spcPct val="20000"/>
        </a:spcBef>
        <a:buFont typeface="Arial"/>
        <a:buChar char="–"/>
        <a:defRPr sz="1800" kern="1200">
          <a:solidFill>
            <a:schemeClr val="tx1">
              <a:lumMod val="75000"/>
            </a:schemeClr>
          </a:solidFill>
          <a:latin typeface="+mn-lt"/>
          <a:ea typeface="+mn-ea"/>
          <a:cs typeface="Georgia"/>
        </a:defRPr>
      </a:lvl2pPr>
      <a:lvl3pPr marL="684213"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3pPr>
      <a:lvl4pPr marL="919163" indent="-234950" algn="l" defTabSz="457200" rtl="0" eaLnBrk="1" latinLnBrk="0" hangingPunct="1">
        <a:spcBef>
          <a:spcPct val="20000"/>
        </a:spcBef>
        <a:buFont typeface="Arial"/>
        <a:buChar char="–"/>
        <a:defRPr sz="1400" kern="1200">
          <a:solidFill>
            <a:schemeClr val="tx1">
              <a:lumMod val="75000"/>
            </a:schemeClr>
          </a:solidFill>
          <a:latin typeface="+mn-lt"/>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0E10675-E0FD-9732-3A4C-14B7611708C2}"/>
              </a:ext>
            </a:extLst>
          </p:cNvPr>
          <p:cNvSpPr>
            <a:spLocks noGrp="1"/>
          </p:cNvSpPr>
          <p:nvPr>
            <p:ph type="body" sz="quarter" idx="11"/>
          </p:nvPr>
        </p:nvSpPr>
        <p:spPr/>
        <p:txBody>
          <a:bodyPr/>
          <a:lstStyle/>
          <a:p>
            <a:r>
              <a:rPr lang="en-US" dirty="0"/>
              <a:t>Ms. Dawn Johnson</a:t>
            </a:r>
          </a:p>
          <a:p>
            <a:r>
              <a:rPr lang="en-US" dirty="0"/>
              <a:t>Mr. Thomas Pasakarnis</a:t>
            </a:r>
          </a:p>
          <a:p>
            <a:r>
              <a:rPr lang="en-US" dirty="0"/>
              <a:t>Ms. Donna Richardson</a:t>
            </a:r>
          </a:p>
          <a:p>
            <a:r>
              <a:rPr lang="en-US" dirty="0"/>
              <a:t>Ms. Amanda Tepfer</a:t>
            </a:r>
          </a:p>
        </p:txBody>
      </p:sp>
      <p:sp>
        <p:nvSpPr>
          <p:cNvPr id="8" name="Title 7">
            <a:extLst>
              <a:ext uri="{FF2B5EF4-FFF2-40B4-BE49-F238E27FC236}">
                <a16:creationId xmlns:a16="http://schemas.microsoft.com/office/drawing/2014/main" id="{48E3029D-32C1-3786-206E-DEC8F01EEEC4}"/>
              </a:ext>
            </a:extLst>
          </p:cNvPr>
          <p:cNvSpPr>
            <a:spLocks noGrp="1"/>
          </p:cNvSpPr>
          <p:nvPr>
            <p:ph type="title"/>
          </p:nvPr>
        </p:nvSpPr>
        <p:spPr/>
        <p:txBody>
          <a:bodyPr/>
          <a:lstStyle/>
          <a:p>
            <a:r>
              <a:rPr lang="en-US" dirty="0"/>
              <a:t>Customer Experience Self -Assessment &amp; Action Plan	</a:t>
            </a:r>
          </a:p>
        </p:txBody>
      </p:sp>
    </p:spTree>
    <p:extLst>
      <p:ext uri="{BB962C8B-B14F-4D97-AF65-F5344CB8AC3E}">
        <p14:creationId xmlns:p14="http://schemas.microsoft.com/office/powerpoint/2010/main" val="410154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Change Management</a:t>
            </a:r>
            <a:endParaRPr lang="en-US" sz="3200" b="0" cap="none" dirty="0"/>
          </a:p>
        </p:txBody>
      </p:sp>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9</a:t>
            </a:fld>
            <a:endParaRPr lang="en-US" dirty="0"/>
          </a:p>
        </p:txBody>
      </p:sp>
    </p:spTree>
    <p:extLst>
      <p:ext uri="{BB962C8B-B14F-4D97-AF65-F5344CB8AC3E}">
        <p14:creationId xmlns:p14="http://schemas.microsoft.com/office/powerpoint/2010/main" val="3081873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2A0E-23B7-4968-A0FC-D1B09E56DA6C}"/>
              </a:ext>
            </a:extLst>
          </p:cNvPr>
          <p:cNvSpPr>
            <a:spLocks noGrp="1"/>
          </p:cNvSpPr>
          <p:nvPr>
            <p:ph type="title"/>
          </p:nvPr>
        </p:nvSpPr>
        <p:spPr/>
        <p:txBody>
          <a:bodyPr/>
          <a:lstStyle/>
          <a:p>
            <a:r>
              <a:rPr lang="en-US" dirty="0" err="1"/>
              <a:t>Prosci’s</a:t>
            </a:r>
            <a:r>
              <a:rPr lang="en-US" dirty="0"/>
              <a:t> 5 Tenets of Change Management </a:t>
            </a:r>
          </a:p>
        </p:txBody>
      </p:sp>
      <p:sp>
        <p:nvSpPr>
          <p:cNvPr id="5" name="Slide Number Placeholder 4">
            <a:extLst>
              <a:ext uri="{FF2B5EF4-FFF2-40B4-BE49-F238E27FC236}">
                <a16:creationId xmlns:a16="http://schemas.microsoft.com/office/drawing/2014/main" id="{70921855-A5A2-4BE0-B474-B9BFB6849E5F}"/>
              </a:ext>
            </a:extLst>
          </p:cNvPr>
          <p:cNvSpPr>
            <a:spLocks noGrp="1"/>
          </p:cNvSpPr>
          <p:nvPr>
            <p:ph type="sldNum" sz="quarter" idx="10"/>
          </p:nvPr>
        </p:nvSpPr>
        <p:spPr/>
        <p:txBody>
          <a:bodyPr/>
          <a:lstStyle/>
          <a:p>
            <a:pPr defTabSz="342900"/>
            <a:fld id="{D983F1FA-211D-3044-9E35-958DFBC26156}" type="slidenum">
              <a:rPr lang="en-US" smtClean="0"/>
              <a:pPr defTabSz="342900"/>
              <a:t>10</a:t>
            </a:fld>
            <a:endParaRPr lang="en-US"/>
          </a:p>
        </p:txBody>
      </p:sp>
      <p:pic>
        <p:nvPicPr>
          <p:cNvPr id="8" name="Picture 7" descr="Picture of the 5 tenets of change management">
            <a:extLst>
              <a:ext uri="{FF2B5EF4-FFF2-40B4-BE49-F238E27FC236}">
                <a16:creationId xmlns:a16="http://schemas.microsoft.com/office/drawing/2014/main" id="{F82ACA2C-FD4D-4978-9E36-F9E52F14F972}"/>
              </a:ext>
            </a:extLst>
          </p:cNvPr>
          <p:cNvPicPr>
            <a:picLocks noChangeAspect="1"/>
          </p:cNvPicPr>
          <p:nvPr/>
        </p:nvPicPr>
        <p:blipFill>
          <a:blip r:embed="rId2"/>
          <a:stretch>
            <a:fillRect/>
          </a:stretch>
        </p:blipFill>
        <p:spPr>
          <a:xfrm>
            <a:off x="629584" y="1233357"/>
            <a:ext cx="11049000" cy="5124450"/>
          </a:xfrm>
          <a:prstGeom prst="rect">
            <a:avLst/>
          </a:prstGeom>
        </p:spPr>
      </p:pic>
    </p:spTree>
    <p:extLst>
      <p:ext uri="{BB962C8B-B14F-4D97-AF65-F5344CB8AC3E}">
        <p14:creationId xmlns:p14="http://schemas.microsoft.com/office/powerpoint/2010/main" val="976391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2A0E-23B7-4968-A0FC-D1B09E56DA6C}"/>
              </a:ext>
            </a:extLst>
          </p:cNvPr>
          <p:cNvSpPr>
            <a:spLocks noGrp="1"/>
          </p:cNvSpPr>
          <p:nvPr>
            <p:ph type="title"/>
          </p:nvPr>
        </p:nvSpPr>
        <p:spPr/>
        <p:txBody>
          <a:bodyPr/>
          <a:lstStyle/>
          <a:p>
            <a:r>
              <a:rPr lang="en-US" dirty="0" err="1"/>
              <a:t>Prosci’s</a:t>
            </a:r>
            <a:r>
              <a:rPr lang="en-US" dirty="0"/>
              <a:t> Three Phases to Change Management and ADKAR</a:t>
            </a:r>
          </a:p>
        </p:txBody>
      </p:sp>
      <p:sp>
        <p:nvSpPr>
          <p:cNvPr id="4" name="Content Placeholder 3">
            <a:extLst>
              <a:ext uri="{FF2B5EF4-FFF2-40B4-BE49-F238E27FC236}">
                <a16:creationId xmlns:a16="http://schemas.microsoft.com/office/drawing/2014/main" id="{691F170A-BC7D-483A-A2C7-5B11EFDFCBB0}"/>
              </a:ext>
            </a:extLst>
          </p:cNvPr>
          <p:cNvSpPr>
            <a:spLocks noGrp="1"/>
          </p:cNvSpPr>
          <p:nvPr>
            <p:ph sz="half" idx="2"/>
          </p:nvPr>
        </p:nvSpPr>
        <p:spPr>
          <a:xfrm>
            <a:off x="8229600" y="1666875"/>
            <a:ext cx="3619500" cy="4591687"/>
          </a:xfrm>
        </p:spPr>
        <p:txBody>
          <a:bodyPr/>
          <a:lstStyle/>
          <a:p>
            <a:r>
              <a:rPr lang="en-US" dirty="0"/>
              <a:t>People are at the center of change</a:t>
            </a:r>
          </a:p>
          <a:p>
            <a:r>
              <a:rPr lang="en-US" dirty="0"/>
              <a:t>The success of your action planning depends on everyone implementing the changes</a:t>
            </a:r>
          </a:p>
          <a:p>
            <a:r>
              <a:rPr lang="en-US" dirty="0"/>
              <a:t>You must start with the end goal in mind</a:t>
            </a:r>
          </a:p>
          <a:p>
            <a:r>
              <a:rPr lang="en-US" dirty="0"/>
              <a:t>Use ADKAR (Awareness, Desire, Knowledge, Ability, Reinforcement) </a:t>
            </a:r>
          </a:p>
          <a:p>
            <a:r>
              <a:rPr lang="en-US" dirty="0"/>
              <a:t>Define, Plan, Review</a:t>
            </a:r>
          </a:p>
          <a:p>
            <a:pPr lvl="1"/>
            <a:r>
              <a:rPr lang="en-US" dirty="0"/>
              <a:t>Define your goal</a:t>
            </a:r>
          </a:p>
          <a:p>
            <a:pPr lvl="1"/>
            <a:r>
              <a:rPr lang="en-US" dirty="0"/>
              <a:t>Plan your project and measure performance</a:t>
            </a:r>
          </a:p>
          <a:p>
            <a:pPr lvl="1"/>
            <a:r>
              <a:rPr lang="en-US" dirty="0"/>
              <a:t>Follow-up and evaluate</a:t>
            </a:r>
          </a:p>
        </p:txBody>
      </p:sp>
      <p:sp>
        <p:nvSpPr>
          <p:cNvPr id="5" name="Slide Number Placeholder 4">
            <a:extLst>
              <a:ext uri="{FF2B5EF4-FFF2-40B4-BE49-F238E27FC236}">
                <a16:creationId xmlns:a16="http://schemas.microsoft.com/office/drawing/2014/main" id="{70921855-A5A2-4BE0-B474-B9BFB6849E5F}"/>
              </a:ext>
            </a:extLst>
          </p:cNvPr>
          <p:cNvSpPr>
            <a:spLocks noGrp="1"/>
          </p:cNvSpPr>
          <p:nvPr>
            <p:ph type="sldNum" sz="quarter" idx="10"/>
          </p:nvPr>
        </p:nvSpPr>
        <p:spPr/>
        <p:txBody>
          <a:bodyPr/>
          <a:lstStyle/>
          <a:p>
            <a:pPr defTabSz="342900"/>
            <a:fld id="{D983F1FA-211D-3044-9E35-958DFBC26156}" type="slidenum">
              <a:rPr lang="en-US" smtClean="0"/>
              <a:pPr defTabSz="342900"/>
              <a:t>11</a:t>
            </a:fld>
            <a:endParaRPr lang="en-US"/>
          </a:p>
        </p:txBody>
      </p:sp>
      <p:pic>
        <p:nvPicPr>
          <p:cNvPr id="6" name="Picture 5" descr="Picture of the three phases of change management including ADKAR (Awareness, Desire, Knowledge, Ability and Reinforcement)">
            <a:extLst>
              <a:ext uri="{FF2B5EF4-FFF2-40B4-BE49-F238E27FC236}">
                <a16:creationId xmlns:a16="http://schemas.microsoft.com/office/drawing/2014/main" id="{7A1EDA42-E738-44A6-8F49-D21CC3B1287C}"/>
              </a:ext>
            </a:extLst>
          </p:cNvPr>
          <p:cNvPicPr>
            <a:picLocks noChangeAspect="1"/>
          </p:cNvPicPr>
          <p:nvPr/>
        </p:nvPicPr>
        <p:blipFill>
          <a:blip r:embed="rId2"/>
          <a:stretch>
            <a:fillRect/>
          </a:stretch>
        </p:blipFill>
        <p:spPr>
          <a:xfrm>
            <a:off x="243456" y="1248767"/>
            <a:ext cx="7729256" cy="5072324"/>
          </a:xfrm>
          <a:prstGeom prst="rect">
            <a:avLst/>
          </a:prstGeom>
        </p:spPr>
      </p:pic>
    </p:spTree>
    <p:extLst>
      <p:ext uri="{BB962C8B-B14F-4D97-AF65-F5344CB8AC3E}">
        <p14:creationId xmlns:p14="http://schemas.microsoft.com/office/powerpoint/2010/main" val="3077524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CX Action Plan</a:t>
            </a:r>
            <a:endParaRPr lang="en-US" sz="3200" b="0" cap="none" dirty="0"/>
          </a:p>
        </p:txBody>
      </p:sp>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12</a:t>
            </a:fld>
            <a:endParaRPr lang="en-US" dirty="0"/>
          </a:p>
        </p:txBody>
      </p:sp>
    </p:spTree>
    <p:extLst>
      <p:ext uri="{BB962C8B-B14F-4D97-AF65-F5344CB8AC3E}">
        <p14:creationId xmlns:p14="http://schemas.microsoft.com/office/powerpoint/2010/main" val="1032560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D59E7-B6D8-440D-8BBA-E9CADEA2E20B}"/>
              </a:ext>
            </a:extLst>
          </p:cNvPr>
          <p:cNvSpPr>
            <a:spLocks noGrp="1"/>
          </p:cNvSpPr>
          <p:nvPr>
            <p:ph type="title"/>
          </p:nvPr>
        </p:nvSpPr>
        <p:spPr/>
        <p:txBody>
          <a:bodyPr/>
          <a:lstStyle/>
          <a:p>
            <a:r>
              <a:rPr lang="en-US" dirty="0"/>
              <a:t>What is a CX Action Plan?</a:t>
            </a:r>
          </a:p>
        </p:txBody>
      </p:sp>
      <p:sp>
        <p:nvSpPr>
          <p:cNvPr id="3" name="Content Placeholder 2">
            <a:extLst>
              <a:ext uri="{FF2B5EF4-FFF2-40B4-BE49-F238E27FC236}">
                <a16:creationId xmlns:a16="http://schemas.microsoft.com/office/drawing/2014/main" id="{E233CE52-CBFA-4669-9818-205CDF46D633}"/>
              </a:ext>
            </a:extLst>
          </p:cNvPr>
          <p:cNvSpPr>
            <a:spLocks noGrp="1"/>
          </p:cNvSpPr>
          <p:nvPr>
            <p:ph idx="1"/>
          </p:nvPr>
        </p:nvSpPr>
        <p:spPr>
          <a:xfrm>
            <a:off x="609600" y="1206708"/>
            <a:ext cx="10972800" cy="1141205"/>
          </a:xfrm>
        </p:spPr>
        <p:txBody>
          <a:bodyPr anchor="ctr"/>
          <a:lstStyle/>
          <a:p>
            <a:pPr marL="0" indent="0" algn="ctr">
              <a:buNone/>
            </a:pPr>
            <a:r>
              <a:rPr lang="en-US" dirty="0">
                <a:solidFill>
                  <a:schemeClr val="tx1"/>
                </a:solidFill>
              </a:rPr>
              <a:t>A CX Action Plan is the organizational strategy that identifies the necessary steps to take to achieve a goal. It builds out objective key actions to take, to achieve broader CX Strategic Goals.</a:t>
            </a:r>
            <a:endParaRPr lang="en-US" sz="1600" dirty="0">
              <a:solidFill>
                <a:schemeClr val="tx1"/>
              </a:solidFill>
            </a:endParaRPr>
          </a:p>
        </p:txBody>
      </p:sp>
      <p:pic>
        <p:nvPicPr>
          <p:cNvPr id="15" name="Content Placeholder 14" descr="Goal plus objectives equals achieved improved outcome">
            <a:extLst>
              <a:ext uri="{FF2B5EF4-FFF2-40B4-BE49-F238E27FC236}">
                <a16:creationId xmlns:a16="http://schemas.microsoft.com/office/drawing/2014/main" id="{7187E8D0-CA4B-89C9-6995-54EC1FB29A89}"/>
              </a:ext>
            </a:extLst>
          </p:cNvPr>
          <p:cNvPicPr>
            <a:picLocks noGrp="1" noChangeAspect="1"/>
          </p:cNvPicPr>
          <p:nvPr>
            <p:ph idx="11"/>
          </p:nvPr>
        </p:nvPicPr>
        <p:blipFill>
          <a:blip r:embed="rId3" cstate="print">
            <a:extLst>
              <a:ext uri="{28A0092B-C50C-407E-A947-70E740481C1C}">
                <a14:useLocalDpi xmlns:a14="http://schemas.microsoft.com/office/drawing/2010/main" val="0"/>
              </a:ext>
            </a:extLst>
          </a:blip>
          <a:stretch>
            <a:fillRect/>
          </a:stretch>
        </p:blipFill>
        <p:spPr>
          <a:xfrm>
            <a:off x="609600" y="2579140"/>
            <a:ext cx="10972800" cy="2971800"/>
          </a:xfrm>
        </p:spPr>
      </p:pic>
      <p:sp>
        <p:nvSpPr>
          <p:cNvPr id="13" name="Content Placeholder 12">
            <a:extLst>
              <a:ext uri="{FF2B5EF4-FFF2-40B4-BE49-F238E27FC236}">
                <a16:creationId xmlns:a16="http://schemas.microsoft.com/office/drawing/2014/main" id="{064ADA24-DAB5-E42A-111F-5070D6C2C349}"/>
              </a:ext>
            </a:extLst>
          </p:cNvPr>
          <p:cNvSpPr>
            <a:spLocks noGrp="1"/>
          </p:cNvSpPr>
          <p:nvPr>
            <p:ph idx="12"/>
          </p:nvPr>
        </p:nvSpPr>
        <p:spPr>
          <a:xfrm>
            <a:off x="609600" y="5651292"/>
            <a:ext cx="10972800" cy="435183"/>
          </a:xfrm>
        </p:spPr>
        <p:txBody>
          <a:bodyPr/>
          <a:lstStyle/>
          <a:p>
            <a:pPr marL="0" indent="0" algn="ctr">
              <a:buNone/>
            </a:pPr>
            <a:r>
              <a:rPr lang="en-US" sz="1600" b="1" dirty="0"/>
              <a:t>GOALS</a:t>
            </a:r>
            <a:r>
              <a:rPr lang="en-US" sz="1600" dirty="0"/>
              <a:t>: The outcomes you intend to achieve.                        </a:t>
            </a:r>
            <a:r>
              <a:rPr lang="en-US" sz="1600" b="1" dirty="0"/>
              <a:t>OBJECTIVES: </a:t>
            </a:r>
            <a:r>
              <a:rPr lang="en-US" sz="1600" dirty="0"/>
              <a:t>The actionable steps you take to achieve an identified goal.</a:t>
            </a:r>
          </a:p>
          <a:p>
            <a:endParaRPr lang="en-US" dirty="0"/>
          </a:p>
        </p:txBody>
      </p:sp>
      <p:sp>
        <p:nvSpPr>
          <p:cNvPr id="4" name="Slide Number Placeholder 3">
            <a:extLst>
              <a:ext uri="{FF2B5EF4-FFF2-40B4-BE49-F238E27FC236}">
                <a16:creationId xmlns:a16="http://schemas.microsoft.com/office/drawing/2014/main" id="{38AD53B9-97BE-4651-A422-CE9108C6A08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750" b="0" i="0" u="none" strike="noStrike" kern="1200" cap="none" spc="0" normalizeH="0" baseline="0" noProof="0" smtClean="0">
                <a:ln>
                  <a:noFill/>
                </a:ln>
                <a:solidFill>
                  <a:srgbClr val="000000">
                    <a:tint val="75000"/>
                  </a:srgbClr>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0" i="0" u="none" strike="noStrike" kern="1200" cap="none" spc="0" normalizeH="0" baseline="0" noProof="0">
              <a:ln>
                <a:noFill/>
              </a:ln>
              <a:solidFill>
                <a:srgbClr val="000000">
                  <a:tint val="75000"/>
                </a:srgbClr>
              </a:solidFill>
              <a:effectLst/>
              <a:uLnTx/>
              <a:uFillTx/>
              <a:latin typeface="Calibri"/>
              <a:ea typeface="+mn-ea"/>
            </a:endParaRPr>
          </a:p>
        </p:txBody>
      </p:sp>
    </p:spTree>
    <p:extLst>
      <p:ext uri="{BB962C8B-B14F-4D97-AF65-F5344CB8AC3E}">
        <p14:creationId xmlns:p14="http://schemas.microsoft.com/office/powerpoint/2010/main" val="242959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E1C3-D772-43ED-863D-1BA6F33E8042}"/>
              </a:ext>
            </a:extLst>
          </p:cNvPr>
          <p:cNvSpPr>
            <a:spLocks noGrp="1"/>
          </p:cNvSpPr>
          <p:nvPr>
            <p:ph type="title"/>
          </p:nvPr>
        </p:nvSpPr>
        <p:spPr/>
        <p:txBody>
          <a:bodyPr/>
          <a:lstStyle/>
          <a:p>
            <a:r>
              <a:rPr lang="en-US" dirty="0"/>
              <a:t>Why develop CX Action Plans?</a:t>
            </a:r>
          </a:p>
        </p:txBody>
      </p:sp>
      <p:sp>
        <p:nvSpPr>
          <p:cNvPr id="3" name="Content Placeholder 2">
            <a:extLst>
              <a:ext uri="{FF2B5EF4-FFF2-40B4-BE49-F238E27FC236}">
                <a16:creationId xmlns:a16="http://schemas.microsoft.com/office/drawing/2014/main" id="{4776C973-5C33-427C-A6A4-DA2533545DF6}"/>
              </a:ext>
            </a:extLst>
          </p:cNvPr>
          <p:cNvSpPr>
            <a:spLocks noGrp="1"/>
          </p:cNvSpPr>
          <p:nvPr>
            <p:ph sz="half" idx="1"/>
          </p:nvPr>
        </p:nvSpPr>
        <p:spPr>
          <a:xfrm>
            <a:off x="609600" y="1248767"/>
            <a:ext cx="5779626" cy="5009795"/>
          </a:xfrm>
        </p:spPr>
        <p:txBody>
          <a:bodyPr/>
          <a:lstStyle/>
          <a:p>
            <a:pPr>
              <a:spcBef>
                <a:spcPts val="1500"/>
              </a:spcBef>
            </a:pPr>
            <a:r>
              <a:rPr lang="en-US" sz="1800" b="1" dirty="0"/>
              <a:t>Prioritizes goals, maximizes resources, and allows for better decision making</a:t>
            </a:r>
            <a:r>
              <a:rPr lang="en-US" sz="1800" dirty="0"/>
              <a:t>, increasing organizational efficiency and effectiveness in executing strategies.</a:t>
            </a:r>
          </a:p>
          <a:p>
            <a:pPr>
              <a:spcBef>
                <a:spcPts val="1500"/>
              </a:spcBef>
            </a:pPr>
            <a:r>
              <a:rPr lang="en-US" sz="1800" b="1" dirty="0"/>
              <a:t>Reduces stress </a:t>
            </a:r>
            <a:r>
              <a:rPr lang="en-US" sz="1800" dirty="0"/>
              <a:t>affiliated with reaching goals, by breaking down the steps and tasks in a planned and organized manner. </a:t>
            </a:r>
          </a:p>
          <a:p>
            <a:pPr>
              <a:spcBef>
                <a:spcPts val="1500"/>
              </a:spcBef>
            </a:pPr>
            <a:r>
              <a:rPr lang="en-US" sz="1800" b="1" dirty="0"/>
              <a:t>Boosts employee morale and trust</a:t>
            </a:r>
            <a:r>
              <a:rPr lang="en-US" sz="1800" dirty="0"/>
              <a:t>, by visually outlining what they will need, to achieve the organization’s strategy, day-to-day.</a:t>
            </a:r>
          </a:p>
          <a:p>
            <a:pPr>
              <a:spcBef>
                <a:spcPts val="1500"/>
              </a:spcBef>
            </a:pPr>
            <a:r>
              <a:rPr lang="en-US" sz="1800" dirty="0"/>
              <a:t>Allows employees to understand the necessary </a:t>
            </a:r>
            <a:r>
              <a:rPr lang="en-US" sz="1800" b="1" dirty="0"/>
              <a:t>steps for success</a:t>
            </a:r>
            <a:r>
              <a:rPr lang="en-US" sz="1800" dirty="0"/>
              <a:t> and helps them stay motivated and on track to reach goals.</a:t>
            </a:r>
          </a:p>
          <a:p>
            <a:pPr>
              <a:spcBef>
                <a:spcPts val="1500"/>
              </a:spcBef>
            </a:pPr>
            <a:r>
              <a:rPr lang="en-US" sz="1800" b="1" dirty="0"/>
              <a:t>Boosts Veterans trust</a:t>
            </a:r>
            <a:r>
              <a:rPr lang="en-US" sz="1800" dirty="0"/>
              <a:t>, by displaying confidence in that efforts are coordinated and purposeful, building credibility and transparency.</a:t>
            </a:r>
          </a:p>
          <a:p>
            <a:endParaRPr lang="en-US" dirty="0"/>
          </a:p>
        </p:txBody>
      </p:sp>
      <p:pic>
        <p:nvPicPr>
          <p:cNvPr id="10" name="Content Placeholder 9">
            <a:extLst>
              <a:ext uri="{FF2B5EF4-FFF2-40B4-BE49-F238E27FC236}">
                <a16:creationId xmlns:a16="http://schemas.microsoft.com/office/drawing/2014/main" id="{D8AC88F4-8464-AE22-902E-6A892C071893}"/>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8970" r="8109"/>
          <a:stretch/>
        </p:blipFill>
        <p:spPr>
          <a:xfrm>
            <a:off x="6852213" y="1248767"/>
            <a:ext cx="4730188" cy="5009794"/>
          </a:xfrm>
        </p:spPr>
      </p:pic>
      <p:sp>
        <p:nvSpPr>
          <p:cNvPr id="4" name="Slide Number Placeholder 3">
            <a:extLst>
              <a:ext uri="{FF2B5EF4-FFF2-40B4-BE49-F238E27FC236}">
                <a16:creationId xmlns:a16="http://schemas.microsoft.com/office/drawing/2014/main" id="{2B05C841-2F71-4EE5-9DF2-CDA74E270C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750" b="0" i="0" u="none" strike="noStrike" kern="1200" cap="none" spc="0" normalizeH="0" baseline="0" noProof="0" smtClean="0">
                <a:ln>
                  <a:noFill/>
                </a:ln>
                <a:solidFill>
                  <a:srgbClr val="000000">
                    <a:tint val="75000"/>
                  </a:srgbClr>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0" i="0" u="none" strike="noStrike" kern="1200" cap="none" spc="0" normalizeH="0" baseline="0" noProof="0">
              <a:ln>
                <a:noFill/>
              </a:ln>
              <a:solidFill>
                <a:srgbClr val="000000">
                  <a:tint val="75000"/>
                </a:srgbClr>
              </a:solidFill>
              <a:effectLst/>
              <a:uLnTx/>
              <a:uFillTx/>
              <a:latin typeface="Calibri"/>
              <a:ea typeface="+mn-ea"/>
            </a:endParaRPr>
          </a:p>
        </p:txBody>
      </p:sp>
    </p:spTree>
    <p:extLst>
      <p:ext uri="{BB962C8B-B14F-4D97-AF65-F5344CB8AC3E}">
        <p14:creationId xmlns:p14="http://schemas.microsoft.com/office/powerpoint/2010/main" val="467856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E1DB-FB1D-4867-BE24-9FCBA4BD9FF8}"/>
              </a:ext>
            </a:extLst>
          </p:cNvPr>
          <p:cNvSpPr>
            <a:spLocks noGrp="1"/>
          </p:cNvSpPr>
          <p:nvPr>
            <p:ph type="title"/>
          </p:nvPr>
        </p:nvSpPr>
        <p:spPr/>
        <p:txBody>
          <a:bodyPr/>
          <a:lstStyle/>
          <a:p>
            <a:r>
              <a:rPr lang="en-US" dirty="0"/>
              <a:t>Smart Goals</a:t>
            </a:r>
          </a:p>
        </p:txBody>
      </p:sp>
      <p:pic>
        <p:nvPicPr>
          <p:cNvPr id="5" name="Content Placeholder 4">
            <a:extLst>
              <a:ext uri="{FF2B5EF4-FFF2-40B4-BE49-F238E27FC236}">
                <a16:creationId xmlns:a16="http://schemas.microsoft.com/office/drawing/2014/main" id="{9BB8A866-C1F3-4354-B1E1-FDE3C12B7624}"/>
              </a:ext>
            </a:extLst>
          </p:cNvPr>
          <p:cNvPicPr>
            <a:picLocks noGrp="1" noChangeAspect="1"/>
          </p:cNvPicPr>
          <p:nvPr>
            <p:ph idx="1"/>
          </p:nvPr>
        </p:nvPicPr>
        <p:blipFill>
          <a:blip r:embed="rId2"/>
          <a:stretch>
            <a:fillRect/>
          </a:stretch>
        </p:blipFill>
        <p:spPr>
          <a:xfrm>
            <a:off x="3254929" y="1130999"/>
            <a:ext cx="5522399" cy="5474378"/>
          </a:xfrm>
          <a:prstGeom prst="rect">
            <a:avLst/>
          </a:prstGeom>
        </p:spPr>
      </p:pic>
      <p:sp>
        <p:nvSpPr>
          <p:cNvPr id="4" name="Slide Number Placeholder 3">
            <a:extLst>
              <a:ext uri="{FF2B5EF4-FFF2-40B4-BE49-F238E27FC236}">
                <a16:creationId xmlns:a16="http://schemas.microsoft.com/office/drawing/2014/main" id="{86358213-4991-4572-9E6A-CC9E401A6D17}"/>
              </a:ext>
            </a:extLst>
          </p:cNvPr>
          <p:cNvSpPr>
            <a:spLocks noGrp="1"/>
          </p:cNvSpPr>
          <p:nvPr>
            <p:ph type="sldNum" sz="quarter" idx="10"/>
          </p:nvPr>
        </p:nvSpPr>
        <p:spPr/>
        <p:txBody>
          <a:bodyPr/>
          <a:lstStyle/>
          <a:p>
            <a:fld id="{9B27D237-6C0D-5549-BE11-2040A22CBC71}" type="slidenum">
              <a:rPr lang="en-US" smtClean="0"/>
              <a:pPr/>
              <a:t>15</a:t>
            </a:fld>
            <a:endParaRPr lang="en-US" dirty="0"/>
          </a:p>
        </p:txBody>
      </p:sp>
    </p:spTree>
    <p:extLst>
      <p:ext uri="{BB962C8B-B14F-4D97-AF65-F5344CB8AC3E}">
        <p14:creationId xmlns:p14="http://schemas.microsoft.com/office/powerpoint/2010/main" val="1360457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BF2EF-CE05-FDA8-B499-7A9DEEB3EF1F}"/>
              </a:ext>
            </a:extLst>
          </p:cNvPr>
          <p:cNvSpPr>
            <a:spLocks noGrp="1"/>
          </p:cNvSpPr>
          <p:nvPr>
            <p:ph type="title"/>
          </p:nvPr>
        </p:nvSpPr>
        <p:spPr/>
        <p:txBody>
          <a:bodyPr lIns="91440" tIns="45720" rIns="91440" bIns="45720" anchor="b" anchorCtr="0">
            <a:noAutofit/>
          </a:bodyPr>
          <a:lstStyle/>
          <a:p>
            <a:r>
              <a:rPr lang="en-US" dirty="0"/>
              <a:t>SMART Goal Example</a:t>
            </a:r>
          </a:p>
        </p:txBody>
      </p:sp>
      <p:pic>
        <p:nvPicPr>
          <p:cNvPr id="7" name="Picture 7" descr="Person running across leaf littered surface">
            <a:extLst>
              <a:ext uri="{FF2B5EF4-FFF2-40B4-BE49-F238E27FC236}">
                <a16:creationId xmlns:a16="http://schemas.microsoft.com/office/drawing/2014/main" id="{DB17AAF7-E27F-E0EC-6F2E-A51470404B79}"/>
              </a:ext>
            </a:extLst>
          </p:cNvPr>
          <p:cNvPicPr>
            <a:picLocks noGrp="1" noChangeAspect="1"/>
          </p:cNvPicPr>
          <p:nvPr>
            <p:ph idx="1"/>
          </p:nvPr>
        </p:nvPicPr>
        <p:blipFill>
          <a:blip r:embed="rId2"/>
          <a:stretch>
            <a:fillRect/>
          </a:stretch>
        </p:blipFill>
        <p:spPr>
          <a:xfrm>
            <a:off x="789368" y="2065338"/>
            <a:ext cx="4507738" cy="2990850"/>
          </a:xfrm>
        </p:spPr>
      </p:pic>
      <p:sp>
        <p:nvSpPr>
          <p:cNvPr id="4" name="Slide Number Placeholder 3">
            <a:extLst>
              <a:ext uri="{FF2B5EF4-FFF2-40B4-BE49-F238E27FC236}">
                <a16:creationId xmlns:a16="http://schemas.microsoft.com/office/drawing/2014/main" id="{5A03D007-AAB6-E025-3FB1-6295C6473D1A}"/>
              </a:ext>
            </a:extLst>
          </p:cNvPr>
          <p:cNvSpPr>
            <a:spLocks noGrp="1"/>
          </p:cNvSpPr>
          <p:nvPr>
            <p:ph type="sldNum" sz="quarter" idx="10"/>
          </p:nvPr>
        </p:nvSpPr>
        <p:spPr/>
        <p:txBody>
          <a:bodyPr/>
          <a:lstStyle/>
          <a:p>
            <a:fld id="{D983F1FA-211D-3044-9E35-958DFBC26156}" type="slidenum">
              <a:rPr lang="en-US" smtClean="0"/>
              <a:pPr/>
              <a:t>16</a:t>
            </a:fld>
            <a:endParaRPr lang="en-US"/>
          </a:p>
        </p:txBody>
      </p:sp>
      <p:sp>
        <p:nvSpPr>
          <p:cNvPr id="6" name="Content Placeholder 5">
            <a:extLst>
              <a:ext uri="{FF2B5EF4-FFF2-40B4-BE49-F238E27FC236}">
                <a16:creationId xmlns:a16="http://schemas.microsoft.com/office/drawing/2014/main" id="{924726B4-F3FE-4E52-F622-F41B150567DB}"/>
              </a:ext>
            </a:extLst>
          </p:cNvPr>
          <p:cNvSpPr>
            <a:spLocks noGrp="1"/>
          </p:cNvSpPr>
          <p:nvPr>
            <p:ph idx="12"/>
          </p:nvPr>
        </p:nvSpPr>
        <p:spPr>
          <a:xfrm>
            <a:off x="6382905" y="1596647"/>
            <a:ext cx="5081816" cy="4943722"/>
          </a:xfrm>
        </p:spPr>
        <p:txBody>
          <a:bodyPr/>
          <a:lstStyle/>
          <a:p>
            <a:pPr>
              <a:spcBef>
                <a:spcPts val="1500"/>
              </a:spcBef>
            </a:pPr>
            <a:endParaRPr lang="en-US" sz="2000" b="1" dirty="0">
              <a:ea typeface="+mn-lt"/>
              <a:cs typeface="+mn-lt"/>
            </a:endParaRPr>
          </a:p>
          <a:p>
            <a:pPr>
              <a:spcBef>
                <a:spcPts val="1500"/>
              </a:spcBef>
            </a:pPr>
            <a:r>
              <a:rPr lang="en-US" b="1" dirty="0">
                <a:cs typeface="Calibri"/>
              </a:rPr>
              <a:t>Weak Goal: </a:t>
            </a:r>
            <a:endParaRPr lang="en-US" dirty="0">
              <a:cs typeface="Calibri"/>
            </a:endParaRPr>
          </a:p>
          <a:p>
            <a:pPr>
              <a:spcBef>
                <a:spcPts val="1500"/>
              </a:spcBef>
            </a:pPr>
            <a:r>
              <a:rPr lang="en-US" dirty="0">
                <a:cs typeface="Calibri"/>
              </a:rPr>
              <a:t>I’m going to get fit.</a:t>
            </a:r>
            <a:endParaRPr lang="en-US" dirty="0">
              <a:ea typeface="+mn-lt"/>
              <a:cs typeface="+mn-lt"/>
            </a:endParaRPr>
          </a:p>
          <a:p>
            <a:pPr>
              <a:spcBef>
                <a:spcPts val="1500"/>
              </a:spcBef>
            </a:pPr>
            <a:endParaRPr lang="en-US" dirty="0">
              <a:cs typeface="Calibri"/>
            </a:endParaRPr>
          </a:p>
          <a:p>
            <a:pPr>
              <a:spcBef>
                <a:spcPts val="1500"/>
              </a:spcBef>
            </a:pPr>
            <a:r>
              <a:rPr lang="en-US" b="1" dirty="0">
                <a:cs typeface="Calibri"/>
              </a:rPr>
              <a:t>SMART Goal: </a:t>
            </a:r>
            <a:endParaRPr lang="en-US" dirty="0">
              <a:cs typeface="Calibri"/>
            </a:endParaRPr>
          </a:p>
          <a:p>
            <a:pPr>
              <a:spcBef>
                <a:spcPts val="1500"/>
              </a:spcBef>
            </a:pPr>
            <a:r>
              <a:rPr lang="en-US" dirty="0">
                <a:cs typeface="Calibri"/>
              </a:rPr>
              <a:t>I’m going to build on my current healthy and fit lifestyle now by following the Nike Run Club training program daily, to run the city marathon 6 months from now, without stopping.</a:t>
            </a:r>
            <a:endParaRPr lang="en-US" dirty="0">
              <a:ea typeface="+mn-lt"/>
              <a:cs typeface="+mn-lt"/>
            </a:endParaRPr>
          </a:p>
          <a:p>
            <a:endParaRPr lang="en-US" sz="2000" dirty="0">
              <a:ea typeface="+mn-lt"/>
              <a:cs typeface="+mn-lt"/>
            </a:endParaRPr>
          </a:p>
          <a:p>
            <a:endParaRPr lang="en-US" sz="2000" dirty="0"/>
          </a:p>
        </p:txBody>
      </p:sp>
    </p:spTree>
    <p:extLst>
      <p:ext uri="{BB962C8B-B14F-4D97-AF65-F5344CB8AC3E}">
        <p14:creationId xmlns:p14="http://schemas.microsoft.com/office/powerpoint/2010/main" val="3859587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C595-338E-4D76-B886-FC1BAA2FEAD3}"/>
              </a:ext>
            </a:extLst>
          </p:cNvPr>
          <p:cNvSpPr>
            <a:spLocks noGrp="1"/>
          </p:cNvSpPr>
          <p:nvPr>
            <p:ph type="title"/>
          </p:nvPr>
        </p:nvSpPr>
        <p:spPr/>
        <p:txBody>
          <a:bodyPr lIns="91440" tIns="45720" rIns="91440" bIns="45720" anchor="b" anchorCtr="0">
            <a:noAutofit/>
          </a:bodyPr>
          <a:lstStyle/>
          <a:p>
            <a:r>
              <a:rPr lang="en-US" dirty="0"/>
              <a:t>CX Action Plan: SMART Goal Development / Quadrant 1</a:t>
            </a:r>
          </a:p>
        </p:txBody>
      </p:sp>
      <p:sp>
        <p:nvSpPr>
          <p:cNvPr id="9" name="Rectangle 8">
            <a:extLst>
              <a:ext uri="{FF2B5EF4-FFF2-40B4-BE49-F238E27FC236}">
                <a16:creationId xmlns:a16="http://schemas.microsoft.com/office/drawing/2014/main" id="{0F5F5910-4BCF-499C-8BC7-1F21B679C93B}"/>
              </a:ext>
              <a:ext uri="{C183D7F6-B498-43B3-948B-1728B52AA6E4}">
                <adec:decorative xmlns:adec="http://schemas.microsoft.com/office/drawing/2017/decorative" val="1"/>
              </a:ext>
            </a:extLst>
          </p:cNvPr>
          <p:cNvSpPr/>
          <p:nvPr/>
        </p:nvSpPr>
        <p:spPr>
          <a:xfrm>
            <a:off x="546926" y="1157997"/>
            <a:ext cx="5292619" cy="2319714"/>
          </a:xfrm>
          <a:prstGeom prst="rect">
            <a:avLst/>
          </a:prstGeom>
          <a:noFill/>
          <a:ln w="762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Content Placeholder 9">
            <a:extLst>
              <a:ext uri="{FF2B5EF4-FFF2-40B4-BE49-F238E27FC236}">
                <a16:creationId xmlns:a16="http://schemas.microsoft.com/office/drawing/2014/main" id="{EE95BA1F-EF74-4A0D-5CA5-986C6C7AACC8}"/>
              </a:ext>
            </a:extLst>
          </p:cNvPr>
          <p:cNvSpPr>
            <a:spLocks noGrp="1"/>
          </p:cNvSpPr>
          <p:nvPr>
            <p:ph idx="1"/>
          </p:nvPr>
        </p:nvSpPr>
        <p:spPr/>
        <p:txBody>
          <a:bodyPr vert="horz" lIns="91440" tIns="45720" rIns="91440" bIns="45720" rtlCol="0" anchor="t">
            <a:noAutofit/>
          </a:bodyPr>
          <a:lstStyle/>
          <a:p>
            <a:pPr marL="0" indent="0">
              <a:buNone/>
            </a:pPr>
            <a:r>
              <a:rPr lang="en-US" b="1" dirty="0"/>
              <a:t>SMART Goal:</a:t>
            </a:r>
            <a:r>
              <a:rPr lang="en-US" dirty="0"/>
              <a:t> [INSERT SMART GOAL HERE]</a:t>
            </a:r>
          </a:p>
          <a:p>
            <a:pPr marL="0" indent="0">
              <a:buNone/>
            </a:pPr>
            <a:endParaRPr lang="en-US" dirty="0"/>
          </a:p>
        </p:txBody>
      </p:sp>
      <p:sp>
        <p:nvSpPr>
          <p:cNvPr id="8" name="Content Placeholder 7">
            <a:extLst>
              <a:ext uri="{FF2B5EF4-FFF2-40B4-BE49-F238E27FC236}">
                <a16:creationId xmlns:a16="http://schemas.microsoft.com/office/drawing/2014/main" id="{167ED1DB-66E3-5A16-5314-8941DCBD4EDD}"/>
              </a:ext>
            </a:extLst>
          </p:cNvPr>
          <p:cNvSpPr>
            <a:spLocks noGrp="1"/>
          </p:cNvSpPr>
          <p:nvPr>
            <p:ph idx="14"/>
          </p:nvPr>
        </p:nvSpPr>
        <p:spPr/>
        <p:txBody>
          <a:bodyPr/>
          <a:lstStyle/>
          <a:p>
            <a:r>
              <a:rPr lang="en-US" dirty="0"/>
              <a:t>Insert Smart Goal Nickname</a:t>
            </a:r>
          </a:p>
        </p:txBody>
      </p:sp>
      <p:sp>
        <p:nvSpPr>
          <p:cNvPr id="3" name="Content Placeholder 2">
            <a:extLst>
              <a:ext uri="{FF2B5EF4-FFF2-40B4-BE49-F238E27FC236}">
                <a16:creationId xmlns:a16="http://schemas.microsoft.com/office/drawing/2014/main" id="{00BF48C2-9E0C-90C4-96DA-090419B5AC50}"/>
              </a:ext>
            </a:extLst>
          </p:cNvPr>
          <p:cNvSpPr>
            <a:spLocks noGrp="1"/>
          </p:cNvSpPr>
          <p:nvPr>
            <p:ph idx="11"/>
          </p:nvPr>
        </p:nvSpPr>
        <p:spPr>
          <a:xfrm>
            <a:off x="6352457" y="1157997"/>
            <a:ext cx="5652189" cy="2222292"/>
          </a:xfrm>
        </p:spPr>
        <p:txBody>
          <a:bodyPr vert="horz" lIns="91440" tIns="45720" rIns="91440" bIns="45720" rtlCol="0" anchor="t">
            <a:noAutofit/>
          </a:bodyPr>
          <a:lstStyle/>
          <a:p>
            <a:pPr marL="0" indent="0">
              <a:buNone/>
            </a:pPr>
            <a:r>
              <a:rPr lang="en-US" b="1" dirty="0"/>
              <a:t>Moments That Matter:</a:t>
            </a:r>
            <a:r>
              <a:rPr lang="en-US" dirty="0"/>
              <a:t> Identify which section of the Journey of Veterans map and/or which Moment that Matters from the more specific service Journey Maps that you are targeting for improvement.</a:t>
            </a:r>
          </a:p>
          <a:p>
            <a:pPr marL="0" indent="0">
              <a:buNone/>
            </a:pPr>
            <a:r>
              <a:rPr lang="en-US" b="1" dirty="0"/>
              <a:t>Journey Mapping: </a:t>
            </a:r>
          </a:p>
          <a:p>
            <a:pPr marL="0" indent="0">
              <a:buNone/>
            </a:pPr>
            <a:r>
              <a:rPr lang="en-US" b="1" dirty="0"/>
              <a:t>VSignals Domain:</a:t>
            </a:r>
          </a:p>
          <a:p>
            <a:pPr marL="0" indent="0">
              <a:buNone/>
            </a:pPr>
            <a:r>
              <a:rPr lang="en-US" b="1" dirty="0"/>
              <a:t>CX Cookbook Domain:</a:t>
            </a:r>
          </a:p>
          <a:p>
            <a:pPr marL="0" indent="0">
              <a:buNone/>
            </a:pPr>
            <a:endParaRPr lang="en-US" dirty="0"/>
          </a:p>
        </p:txBody>
      </p:sp>
      <p:sp>
        <p:nvSpPr>
          <p:cNvPr id="6" name="Content Placeholder 5">
            <a:extLst>
              <a:ext uri="{FF2B5EF4-FFF2-40B4-BE49-F238E27FC236}">
                <a16:creationId xmlns:a16="http://schemas.microsoft.com/office/drawing/2014/main" id="{15E7CE45-936A-C55E-A2D5-1E01C21EE8A8}"/>
              </a:ext>
            </a:extLst>
          </p:cNvPr>
          <p:cNvSpPr>
            <a:spLocks noGrp="1"/>
          </p:cNvSpPr>
          <p:nvPr>
            <p:ph idx="12"/>
          </p:nvPr>
        </p:nvSpPr>
        <p:spPr/>
        <p:txBody>
          <a:bodyPr/>
          <a:lstStyle/>
          <a:p>
            <a:pPr marL="0" lvl="0" indent="0">
              <a:buNone/>
            </a:pPr>
            <a:r>
              <a:rPr lang="en-US" b="1" dirty="0"/>
              <a:t>Lead:</a:t>
            </a:r>
            <a:r>
              <a:rPr lang="en-US" dirty="0"/>
              <a:t> Identify the lead that will champion this improvement effort. </a:t>
            </a:r>
          </a:p>
          <a:p>
            <a:pPr marL="0" lvl="0" indent="0">
              <a:buNone/>
            </a:pPr>
            <a:r>
              <a:rPr lang="en-US" b="1" dirty="0"/>
              <a:t>Executive / Primary Sponsor: </a:t>
            </a:r>
            <a:r>
              <a:rPr lang="en-US" dirty="0"/>
              <a:t>Identify a senior leader to be active and visible in supporting the goal.</a:t>
            </a:r>
            <a:endParaRPr lang="en-US" b="1" dirty="0"/>
          </a:p>
          <a:p>
            <a:pPr marL="0" lvl="0" indent="0">
              <a:buNone/>
            </a:pPr>
            <a:r>
              <a:rPr lang="en-US" b="1" dirty="0"/>
              <a:t>Stakeholders:</a:t>
            </a:r>
            <a:r>
              <a:rPr lang="en-US" dirty="0"/>
              <a:t> Identify any supporting functions critical to the success of this improvement effort. </a:t>
            </a:r>
            <a:endParaRPr lang="en-US" sz="2000" dirty="0"/>
          </a:p>
        </p:txBody>
      </p:sp>
      <p:sp>
        <p:nvSpPr>
          <p:cNvPr id="7" name="Content Placeholder 6">
            <a:extLst>
              <a:ext uri="{FF2B5EF4-FFF2-40B4-BE49-F238E27FC236}">
                <a16:creationId xmlns:a16="http://schemas.microsoft.com/office/drawing/2014/main" id="{CF819E22-1174-DC64-4C45-889E7C4113D5}"/>
              </a:ext>
            </a:extLst>
          </p:cNvPr>
          <p:cNvSpPr>
            <a:spLocks noGrp="1"/>
          </p:cNvSpPr>
          <p:nvPr>
            <p:ph idx="13"/>
          </p:nvPr>
        </p:nvSpPr>
        <p:spPr/>
        <p:txBody>
          <a:bodyPr/>
          <a:lstStyle/>
          <a:p>
            <a:pPr marL="0" lvl="0" indent="0">
              <a:buNone/>
            </a:pPr>
            <a:r>
              <a:rPr lang="en-US" b="1" dirty="0"/>
              <a:t>Key Performance Indicators (KPI)s:</a:t>
            </a:r>
            <a:r>
              <a:rPr lang="en-US" dirty="0"/>
              <a:t> </a:t>
            </a:r>
          </a:p>
          <a:p>
            <a:pPr marL="0" lvl="0" indent="0">
              <a:buNone/>
            </a:pPr>
            <a:r>
              <a:rPr lang="en-US" dirty="0"/>
              <a:t>Identify and baseline the specific customer experience and/or VSignals data that will be used to measure improvements. </a:t>
            </a:r>
          </a:p>
          <a:p>
            <a:pPr marL="0" lvl="0" indent="0">
              <a:buNone/>
            </a:pPr>
            <a:r>
              <a:rPr lang="en-US" b="1" dirty="0"/>
              <a:t>Outputs:</a:t>
            </a:r>
          </a:p>
          <a:p>
            <a:pPr marL="0" lvl="0" indent="0">
              <a:buNone/>
            </a:pPr>
            <a:r>
              <a:rPr lang="en-US" b="1" dirty="0"/>
              <a:t>Outcome:</a:t>
            </a:r>
            <a:endParaRPr lang="en-US" sz="2000" dirty="0"/>
          </a:p>
        </p:txBody>
      </p:sp>
      <p:sp>
        <p:nvSpPr>
          <p:cNvPr id="4" name="Slide Number Placeholder 3">
            <a:extLst>
              <a:ext uri="{FF2B5EF4-FFF2-40B4-BE49-F238E27FC236}">
                <a16:creationId xmlns:a16="http://schemas.microsoft.com/office/drawing/2014/main" id="{EC62475C-F89F-48C0-8FA8-4748959EAE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750" b="0" i="0" u="none" strike="noStrike" kern="1200" cap="none" spc="0" normalizeH="0" baseline="0" noProof="0" smtClean="0">
                <a:ln>
                  <a:noFill/>
                </a:ln>
                <a:solidFill>
                  <a:srgbClr val="000000">
                    <a:tint val="75000"/>
                  </a:srgbClr>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50" b="0" i="0" u="none" strike="noStrike" kern="1200" cap="none" spc="0" normalizeH="0" baseline="0" noProof="0">
              <a:ln>
                <a:noFill/>
              </a:ln>
              <a:solidFill>
                <a:srgbClr val="000000">
                  <a:tint val="75000"/>
                </a:srgbClr>
              </a:solidFill>
              <a:effectLst/>
              <a:uLnTx/>
              <a:uFillTx/>
              <a:latin typeface="Calibri"/>
              <a:ea typeface="+mn-ea"/>
            </a:endParaRPr>
          </a:p>
        </p:txBody>
      </p:sp>
    </p:spTree>
    <p:extLst>
      <p:ext uri="{BB962C8B-B14F-4D97-AF65-F5344CB8AC3E}">
        <p14:creationId xmlns:p14="http://schemas.microsoft.com/office/powerpoint/2010/main" val="289857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8B76C7-1B71-7A75-90B5-71C706F343B5}"/>
              </a:ext>
            </a:extLst>
          </p:cNvPr>
          <p:cNvSpPr>
            <a:spLocks noGrp="1"/>
          </p:cNvSpPr>
          <p:nvPr>
            <p:ph type="title"/>
          </p:nvPr>
        </p:nvSpPr>
        <p:spPr/>
        <p:txBody>
          <a:bodyPr/>
          <a:lstStyle/>
          <a:p>
            <a:r>
              <a:rPr lang="en-US" dirty="0"/>
              <a:t>CX Self-Assessment &amp; CX Action Plan		</a:t>
            </a:r>
          </a:p>
        </p:txBody>
      </p:sp>
      <p:sp>
        <p:nvSpPr>
          <p:cNvPr id="7" name="Content Placeholder 6">
            <a:extLst>
              <a:ext uri="{FF2B5EF4-FFF2-40B4-BE49-F238E27FC236}">
                <a16:creationId xmlns:a16="http://schemas.microsoft.com/office/drawing/2014/main" id="{3C296476-1BA2-B346-BC5C-2AC8641807FF}"/>
              </a:ext>
            </a:extLst>
          </p:cNvPr>
          <p:cNvSpPr>
            <a:spLocks noGrp="1"/>
          </p:cNvSpPr>
          <p:nvPr>
            <p:ph idx="1"/>
          </p:nvPr>
        </p:nvSpPr>
        <p:spPr>
          <a:xfrm>
            <a:off x="341127" y="1416772"/>
            <a:ext cx="6344899" cy="5082332"/>
          </a:xfrm>
        </p:spPr>
        <p:txBody>
          <a:bodyPr/>
          <a:lstStyle/>
          <a:p>
            <a:pPr>
              <a:buFont typeface="Arial" panose="020B0604020202020204" pitchFamily="34" charset="0"/>
              <a:buChar char="•"/>
            </a:pPr>
            <a:r>
              <a:rPr lang="en-US" sz="2800" dirty="0"/>
              <a:t>Why Conduct a CX Self-Assessment</a:t>
            </a:r>
          </a:p>
          <a:p>
            <a:pPr marL="0" indent="0">
              <a:buNone/>
            </a:pPr>
            <a:r>
              <a:rPr lang="en-US" sz="2800" dirty="0"/>
              <a:t> </a:t>
            </a:r>
          </a:p>
          <a:p>
            <a:pPr>
              <a:buFont typeface="Arial" panose="020B0604020202020204" pitchFamily="34" charset="0"/>
              <a:buChar char="•"/>
            </a:pPr>
            <a:r>
              <a:rPr lang="en-US" sz="2800" dirty="0"/>
              <a:t>Deep Dive into the CX Self-Assessment</a:t>
            </a:r>
          </a:p>
          <a:p>
            <a:pPr>
              <a:buFont typeface="Arial" panose="020B0604020202020204" pitchFamily="34" charset="0"/>
              <a:buChar char="•"/>
            </a:pPr>
            <a:endParaRPr lang="en-US" sz="2800" dirty="0"/>
          </a:p>
          <a:p>
            <a:pPr>
              <a:buFont typeface="Arial" panose="020B0604020202020204" pitchFamily="34" charset="0"/>
              <a:buChar char="•"/>
            </a:pPr>
            <a:r>
              <a:rPr lang="en-US" sz="2800" dirty="0"/>
              <a:t>Change Management Refresher</a:t>
            </a:r>
          </a:p>
          <a:p>
            <a:pPr>
              <a:buFont typeface="Arial" panose="020B0604020202020204" pitchFamily="34" charset="0"/>
              <a:buChar char="•"/>
            </a:pPr>
            <a:endParaRPr lang="en-US" sz="2800" dirty="0"/>
          </a:p>
          <a:p>
            <a:pPr>
              <a:buFont typeface="Arial" panose="020B0604020202020204" pitchFamily="34" charset="0"/>
              <a:buChar char="•"/>
            </a:pPr>
            <a:r>
              <a:rPr lang="en-US" sz="2800" dirty="0"/>
              <a:t>CX Action Plan Template Preview</a:t>
            </a:r>
          </a:p>
          <a:p>
            <a:pPr>
              <a:buFont typeface="Arial" panose="020B0604020202020204" pitchFamily="34" charset="0"/>
              <a:buChar char="•"/>
            </a:pPr>
            <a:endParaRPr lang="en-US" sz="2800" dirty="0"/>
          </a:p>
          <a:p>
            <a:pPr>
              <a:buFont typeface="Arial" panose="020B0604020202020204" pitchFamily="34" charset="0"/>
              <a:buChar char="•"/>
            </a:pPr>
            <a:r>
              <a:rPr lang="en-US" sz="2800" dirty="0"/>
              <a:t>Conclusion</a:t>
            </a:r>
          </a:p>
        </p:txBody>
      </p:sp>
      <p:sp>
        <p:nvSpPr>
          <p:cNvPr id="4" name="Slide Number Placeholder 3">
            <a:extLst>
              <a:ext uri="{FF2B5EF4-FFF2-40B4-BE49-F238E27FC236}">
                <a16:creationId xmlns:a16="http://schemas.microsoft.com/office/drawing/2014/main" id="{105D56F5-1028-5C4E-9CF7-DA0B24E947AC}"/>
              </a:ext>
            </a:extLst>
          </p:cNvPr>
          <p:cNvSpPr>
            <a:spLocks noGrp="1"/>
          </p:cNvSpPr>
          <p:nvPr>
            <p:ph type="sldNum" sz="quarter" idx="10"/>
          </p:nvPr>
        </p:nvSpPr>
        <p:spPr/>
        <p:txBody>
          <a:bodyPr/>
          <a:lstStyle/>
          <a:p>
            <a:fld id="{9B27D237-6C0D-5549-BE11-2040A22CBC71}" type="slidenum">
              <a:rPr lang="en-US" smtClean="0"/>
              <a:pPr/>
              <a:t>1</a:t>
            </a:fld>
            <a:endParaRPr lang="en-US" dirty="0"/>
          </a:p>
        </p:txBody>
      </p:sp>
      <p:pic>
        <p:nvPicPr>
          <p:cNvPr id="2" name="Picture 1">
            <a:extLst>
              <a:ext uri="{FF2B5EF4-FFF2-40B4-BE49-F238E27FC236}">
                <a16:creationId xmlns:a16="http://schemas.microsoft.com/office/drawing/2014/main" id="{6F6246BC-EB3D-4817-92C0-19D2A7B5B3FE}"/>
              </a:ext>
            </a:extLst>
          </p:cNvPr>
          <p:cNvPicPr>
            <a:picLocks noChangeAspect="1"/>
          </p:cNvPicPr>
          <p:nvPr/>
        </p:nvPicPr>
        <p:blipFill>
          <a:blip r:embed="rId2"/>
          <a:stretch>
            <a:fillRect/>
          </a:stretch>
        </p:blipFill>
        <p:spPr>
          <a:xfrm>
            <a:off x="7599083" y="1834324"/>
            <a:ext cx="3889585" cy="3706689"/>
          </a:xfrm>
          <a:prstGeom prst="rect">
            <a:avLst/>
          </a:prstGeom>
        </p:spPr>
      </p:pic>
    </p:spTree>
    <p:extLst>
      <p:ext uri="{BB962C8B-B14F-4D97-AF65-F5344CB8AC3E}">
        <p14:creationId xmlns:p14="http://schemas.microsoft.com/office/powerpoint/2010/main" val="364344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65" y="162931"/>
            <a:ext cx="9583453" cy="821759"/>
          </a:xfrm>
        </p:spPr>
        <p:txBody>
          <a:bodyPr>
            <a:normAutofit/>
          </a:bodyPr>
          <a:lstStyle/>
          <a:p>
            <a:pPr>
              <a:spcBef>
                <a:spcPts val="1000"/>
              </a:spcBef>
              <a:spcAft>
                <a:spcPts val="1000"/>
              </a:spcAft>
            </a:pPr>
            <a:r>
              <a:rPr lang="en-US" dirty="0"/>
              <a:t>Federal Government and CX – PMA &amp; A-11</a:t>
            </a:r>
          </a:p>
        </p:txBody>
      </p:sp>
      <p:sp>
        <p:nvSpPr>
          <p:cNvPr id="3" name="Footer Placeholder 2">
            <a:extLst>
              <a:ext uri="{FF2B5EF4-FFF2-40B4-BE49-F238E27FC236}">
                <a16:creationId xmlns:a16="http://schemas.microsoft.com/office/drawing/2014/main" id="{7CBB09FD-77A7-1F4B-9A17-0428BE500D53}"/>
              </a:ext>
            </a:extLst>
          </p:cNvPr>
          <p:cNvSpPr>
            <a:spLocks noGrp="1"/>
          </p:cNvSpPr>
          <p:nvPr>
            <p:ph type="ftr" sz="quarter" idx="11"/>
          </p:nvPr>
        </p:nvSpPr>
        <p:spPr>
          <a:xfrm>
            <a:off x="4158918" y="6222411"/>
            <a:ext cx="4407566" cy="365125"/>
          </a:xfrm>
          <a:prstGeom prst="rect">
            <a:avLst/>
          </a:prstGeom>
        </p:spPr>
        <p:txBody>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Draft - Pre-Decisional Deliberative Document Internal VA Use Only </a:t>
            </a:r>
          </a:p>
        </p:txBody>
      </p:sp>
      <p:sp>
        <p:nvSpPr>
          <p:cNvPr id="5" name="Slide Number Placeholder 4">
            <a:extLst>
              <a:ext uri="{FF2B5EF4-FFF2-40B4-BE49-F238E27FC236}">
                <a16:creationId xmlns:a16="http://schemas.microsoft.com/office/drawing/2014/main" id="{D7C45993-3042-6740-A385-7B4E36EA41DE}"/>
              </a:ext>
            </a:extLst>
          </p:cNvPr>
          <p:cNvSpPr>
            <a:spLocks noGrp="1"/>
          </p:cNvSpPr>
          <p:nvPr>
            <p:ph type="sldNum" sz="quarter" idx="12"/>
          </p:nvPr>
        </p:nvSpPr>
        <p:spPr>
          <a:xfrm>
            <a:off x="9326390" y="6285794"/>
            <a:ext cx="2743200"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85E893-7E7F-C84C-AD88-B5C290E23EA1}" type="slidenum">
              <a:rPr lang="en-US" smtClean="0"/>
              <a:pPr/>
              <a:t>2</a:t>
            </a:fld>
            <a:endParaRPr lang="en-US"/>
          </a:p>
        </p:txBody>
      </p:sp>
      <p:sp>
        <p:nvSpPr>
          <p:cNvPr id="11" name="TextBox 10">
            <a:extLst>
              <a:ext uri="{FF2B5EF4-FFF2-40B4-BE49-F238E27FC236}">
                <a16:creationId xmlns:a16="http://schemas.microsoft.com/office/drawing/2014/main" id="{5DE93263-7AA2-EF48-9DFA-FAC5CD051DBA}"/>
              </a:ext>
            </a:extLst>
          </p:cNvPr>
          <p:cNvSpPr txBox="1"/>
          <p:nvPr/>
        </p:nvSpPr>
        <p:spPr>
          <a:xfrm>
            <a:off x="128465" y="1373504"/>
            <a:ext cx="5967535" cy="2308324"/>
          </a:xfrm>
          <a:prstGeom prst="rect">
            <a:avLst/>
          </a:prstGeom>
          <a:noFill/>
        </p:spPr>
        <p:txBody>
          <a:bodyPr wrap="square" rtlCol="0">
            <a:spAutoFit/>
          </a:bodyPr>
          <a:lstStyle/>
          <a:p>
            <a:r>
              <a:rPr lang="en-US" b="1" dirty="0"/>
              <a:t>The President’s Management Agenda (PMA) </a:t>
            </a:r>
            <a:r>
              <a:rPr lang="en-US" dirty="0"/>
              <a:t>lays out a long-term vision for modernizing the Federal Government in key areas that will ensure that The Federal Government delivers a simple, seamless, and secure customer experience, on par with or more effective than leading consumer experiences.</a:t>
            </a:r>
          </a:p>
          <a:p>
            <a:endParaRPr lang="en-US" dirty="0"/>
          </a:p>
          <a:p>
            <a:r>
              <a:rPr lang="en-US" b="1" dirty="0"/>
              <a:t>PMA Priority 2 </a:t>
            </a:r>
            <a:r>
              <a:rPr lang="en-US" dirty="0"/>
              <a:t>- </a:t>
            </a:r>
            <a:r>
              <a:rPr lang="en-US" b="1" dirty="0"/>
              <a:t>Delivering Excellent, Equitable, and Secure Federal Services and Customer Experience</a:t>
            </a:r>
          </a:p>
        </p:txBody>
      </p:sp>
      <p:pic>
        <p:nvPicPr>
          <p:cNvPr id="15" name="Picture 14">
            <a:extLst>
              <a:ext uri="{FF2B5EF4-FFF2-40B4-BE49-F238E27FC236}">
                <a16:creationId xmlns:a16="http://schemas.microsoft.com/office/drawing/2014/main" id="{EC9C4985-A490-3441-AF57-682034E3564E}"/>
              </a:ext>
            </a:extLst>
          </p:cNvPr>
          <p:cNvPicPr>
            <a:picLocks noChangeAspect="1"/>
          </p:cNvPicPr>
          <p:nvPr/>
        </p:nvPicPr>
        <p:blipFill>
          <a:blip r:embed="rId3"/>
          <a:stretch>
            <a:fillRect/>
          </a:stretch>
        </p:blipFill>
        <p:spPr>
          <a:xfrm>
            <a:off x="6362701" y="1498182"/>
            <a:ext cx="5543675" cy="2046396"/>
          </a:xfrm>
          <a:prstGeom prst="rect">
            <a:avLst/>
          </a:prstGeom>
        </p:spPr>
      </p:pic>
      <p:sp>
        <p:nvSpPr>
          <p:cNvPr id="4" name="TextBox 3">
            <a:extLst>
              <a:ext uri="{FF2B5EF4-FFF2-40B4-BE49-F238E27FC236}">
                <a16:creationId xmlns:a16="http://schemas.microsoft.com/office/drawing/2014/main" id="{F85BA7C7-6DFB-45E8-BAB2-D50F43CEB7DE}"/>
              </a:ext>
            </a:extLst>
          </p:cNvPr>
          <p:cNvSpPr txBox="1"/>
          <p:nvPr/>
        </p:nvSpPr>
        <p:spPr>
          <a:xfrm>
            <a:off x="128465" y="4280830"/>
            <a:ext cx="11683234" cy="2031325"/>
          </a:xfrm>
          <a:prstGeom prst="rect">
            <a:avLst/>
          </a:prstGeom>
          <a:noFill/>
        </p:spPr>
        <p:txBody>
          <a:bodyPr wrap="square" rtlCol="0">
            <a:spAutoFit/>
          </a:bodyPr>
          <a:lstStyle/>
          <a:p>
            <a:r>
              <a:rPr lang="en-US" b="1" dirty="0"/>
              <a:t>Office of Management Budget (OMB) Circular A-11</a:t>
            </a:r>
            <a:r>
              <a:rPr lang="en-US" dirty="0"/>
              <a:t> is a United States government circular that addresses budget preparation for federal agencies</a:t>
            </a:r>
            <a:r>
              <a:rPr lang="en-US" baseline="30000" dirty="0"/>
              <a:t> </a:t>
            </a:r>
            <a:r>
              <a:rPr lang="en-US" dirty="0"/>
              <a:t>and is the primary document that instructs agencies how to prepare and submit budget requests for OMB review and approval.</a:t>
            </a:r>
          </a:p>
          <a:p>
            <a:pPr marL="342900" indent="-342900">
              <a:buFont typeface="Arial" panose="020B0604020202020204" pitchFamily="34" charset="0"/>
              <a:buChar char="•"/>
            </a:pPr>
            <a:r>
              <a:rPr lang="en-US" dirty="0"/>
              <a:t>OMB has updated A-11 requirements to fulfill PMA’s Priority 2: Implementing the guidance specified in this section will establish a more consistent, comprehensive, robust, and deliberate approach to CX across government.   </a:t>
            </a:r>
          </a:p>
          <a:p>
            <a:pPr marL="342900" indent="-342900">
              <a:buFont typeface="Arial" panose="020B0604020202020204" pitchFamily="34" charset="0"/>
              <a:buChar char="•"/>
            </a:pPr>
            <a:r>
              <a:rPr lang="en-US" dirty="0"/>
              <a:t>The core CX functions are included in the CX program maturity model: Measurement; Governance and Strategy; Culture and Organization; Customer Understanding; and Service Design</a:t>
            </a:r>
          </a:p>
        </p:txBody>
      </p:sp>
    </p:spTree>
    <p:extLst>
      <p:ext uri="{BB962C8B-B14F-4D97-AF65-F5344CB8AC3E}">
        <p14:creationId xmlns:p14="http://schemas.microsoft.com/office/powerpoint/2010/main" val="2348450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9CAB-F8DA-4632-B731-1A1A2B3C539B}"/>
              </a:ext>
            </a:extLst>
          </p:cNvPr>
          <p:cNvSpPr>
            <a:spLocks noGrp="1"/>
          </p:cNvSpPr>
          <p:nvPr>
            <p:ph type="title"/>
          </p:nvPr>
        </p:nvSpPr>
        <p:spPr/>
        <p:txBody>
          <a:bodyPr/>
          <a:lstStyle/>
          <a:p>
            <a:r>
              <a:rPr lang="en-US" dirty="0"/>
              <a:t>SES Performance Plan</a:t>
            </a:r>
          </a:p>
        </p:txBody>
      </p:sp>
      <p:sp>
        <p:nvSpPr>
          <p:cNvPr id="3" name="Content Placeholder 2">
            <a:extLst>
              <a:ext uri="{FF2B5EF4-FFF2-40B4-BE49-F238E27FC236}">
                <a16:creationId xmlns:a16="http://schemas.microsoft.com/office/drawing/2014/main" id="{5A0DA18E-4391-4C8D-BE8C-76A8F255BB8C}"/>
              </a:ext>
            </a:extLst>
          </p:cNvPr>
          <p:cNvSpPr>
            <a:spLocks noGrp="1"/>
          </p:cNvSpPr>
          <p:nvPr>
            <p:ph idx="1"/>
          </p:nvPr>
        </p:nvSpPr>
        <p:spPr>
          <a:xfrm>
            <a:off x="109057" y="1139596"/>
            <a:ext cx="11836866" cy="1435824"/>
          </a:xfrm>
        </p:spPr>
        <p:txBody>
          <a:bodyPr/>
          <a:lstStyle/>
          <a:p>
            <a:pPr marL="0" indent="0">
              <a:buNone/>
            </a:pPr>
            <a:r>
              <a:rPr lang="en-US" sz="2000" dirty="0"/>
              <a:t>Another action VA has taken to further the President’s Management Agenda’s Priority 2 Goal is to include a customer experience element in every SES performance plan. </a:t>
            </a:r>
          </a:p>
        </p:txBody>
      </p:sp>
      <p:sp>
        <p:nvSpPr>
          <p:cNvPr id="4" name="Slide Number Placeholder 3">
            <a:extLst>
              <a:ext uri="{FF2B5EF4-FFF2-40B4-BE49-F238E27FC236}">
                <a16:creationId xmlns:a16="http://schemas.microsoft.com/office/drawing/2014/main" id="{0DAB2A1B-B917-4E30-8C6E-46F3C7B2B3BF}"/>
              </a:ext>
            </a:extLst>
          </p:cNvPr>
          <p:cNvSpPr>
            <a:spLocks noGrp="1"/>
          </p:cNvSpPr>
          <p:nvPr>
            <p:ph type="sldNum" sz="quarter" idx="10"/>
          </p:nvPr>
        </p:nvSpPr>
        <p:spPr/>
        <p:txBody>
          <a:bodyPr/>
          <a:lstStyle/>
          <a:p>
            <a:fld id="{9B27D237-6C0D-5549-BE11-2040A22CBC71}" type="slidenum">
              <a:rPr lang="en-US" smtClean="0"/>
              <a:pPr/>
              <a:t>3</a:t>
            </a:fld>
            <a:endParaRPr lang="en-US" dirty="0"/>
          </a:p>
        </p:txBody>
      </p:sp>
      <p:graphicFrame>
        <p:nvGraphicFramePr>
          <p:cNvPr id="5" name="Table 4">
            <a:extLst>
              <a:ext uri="{FF2B5EF4-FFF2-40B4-BE49-F238E27FC236}">
                <a16:creationId xmlns:a16="http://schemas.microsoft.com/office/drawing/2014/main" id="{9C0D8A55-E5C4-4159-8259-18169E72DD56}"/>
              </a:ext>
            </a:extLst>
          </p:cNvPr>
          <p:cNvGraphicFramePr>
            <a:graphicFrameLocks noGrp="1"/>
          </p:cNvGraphicFramePr>
          <p:nvPr>
            <p:extLst>
              <p:ext uri="{D42A27DB-BD31-4B8C-83A1-F6EECF244321}">
                <p14:modId xmlns:p14="http://schemas.microsoft.com/office/powerpoint/2010/main" val="2787491081"/>
              </p:ext>
            </p:extLst>
          </p:nvPr>
        </p:nvGraphicFramePr>
        <p:xfrm>
          <a:off x="178965" y="1946246"/>
          <a:ext cx="11697050" cy="4998720"/>
        </p:xfrm>
        <a:graphic>
          <a:graphicData uri="http://schemas.openxmlformats.org/drawingml/2006/table">
            <a:tbl>
              <a:tblPr firstRow="1" firstCol="1" bandRow="1">
                <a:tableStyleId>{5C22544A-7EE6-4342-B048-85BDC9FD1C3A}</a:tableStyleId>
              </a:tblPr>
              <a:tblGrid>
                <a:gridCol w="1045828">
                  <a:extLst>
                    <a:ext uri="{9D8B030D-6E8A-4147-A177-3AD203B41FA5}">
                      <a16:colId xmlns:a16="http://schemas.microsoft.com/office/drawing/2014/main" val="3869894444"/>
                    </a:ext>
                  </a:extLst>
                </a:gridCol>
                <a:gridCol w="5167618">
                  <a:extLst>
                    <a:ext uri="{9D8B030D-6E8A-4147-A177-3AD203B41FA5}">
                      <a16:colId xmlns:a16="http://schemas.microsoft.com/office/drawing/2014/main" val="2437976355"/>
                    </a:ext>
                  </a:extLst>
                </a:gridCol>
                <a:gridCol w="5483604">
                  <a:extLst>
                    <a:ext uri="{9D8B030D-6E8A-4147-A177-3AD203B41FA5}">
                      <a16:colId xmlns:a16="http://schemas.microsoft.com/office/drawing/2014/main" val="3455916840"/>
                    </a:ext>
                  </a:extLst>
                </a:gridCol>
              </a:tblGrid>
              <a:tr h="241188">
                <a:tc>
                  <a:txBody>
                    <a:bodyPr/>
                    <a:lstStyle/>
                    <a:p>
                      <a:pPr marL="0" marR="0" algn="l">
                        <a:spcBef>
                          <a:spcPts val="0"/>
                        </a:spcBef>
                        <a:spcAft>
                          <a:spcPts val="0"/>
                        </a:spcAft>
                      </a:pPr>
                      <a:r>
                        <a:rPr lang="en-US" sz="1400" b="1" dirty="0">
                          <a:solidFill>
                            <a:schemeClr val="bg1"/>
                          </a:solidFill>
                          <a:effectLst/>
                          <a:latin typeface="Calibri" panose="020F0502020204030204" pitchFamily="34" charset="0"/>
                          <a:ea typeface="Calibri" panose="020F0502020204030204" pitchFamily="34" charset="0"/>
                        </a:rPr>
                        <a:t>Critical Element </a:t>
                      </a:r>
                    </a:p>
                  </a:txBody>
                  <a:tcPr marL="66583" marR="66583" marT="0" marB="0">
                    <a:solidFill>
                      <a:srgbClr val="0070C0"/>
                    </a:solidFill>
                  </a:tcPr>
                </a:tc>
                <a:tc>
                  <a:txBody>
                    <a:bodyPr/>
                    <a:lstStyle/>
                    <a:p>
                      <a:pPr marL="0" marR="0" algn="l">
                        <a:spcBef>
                          <a:spcPts val="0"/>
                        </a:spcBef>
                        <a:spcAft>
                          <a:spcPts val="0"/>
                        </a:spcAft>
                      </a:pPr>
                      <a:r>
                        <a:rPr lang="en-US" sz="1400" b="1">
                          <a:solidFill>
                            <a:schemeClr val="bg1"/>
                          </a:solidFill>
                          <a:effectLst/>
                          <a:latin typeface="Calibri" panose="020F0502020204030204" pitchFamily="34" charset="0"/>
                          <a:ea typeface="Calibri" panose="020F0502020204030204" pitchFamily="34" charset="0"/>
                        </a:rPr>
                        <a:t>Measure</a:t>
                      </a:r>
                    </a:p>
                  </a:txBody>
                  <a:tcPr marL="66583" marR="66583" marT="0" marB="0">
                    <a:solidFill>
                      <a:srgbClr val="0070C0"/>
                    </a:solidFill>
                  </a:tcPr>
                </a:tc>
                <a:tc>
                  <a:txBody>
                    <a:bodyPr/>
                    <a:lstStyle/>
                    <a:p>
                      <a:pPr marL="0" marR="0" algn="l">
                        <a:spcBef>
                          <a:spcPts val="0"/>
                        </a:spcBef>
                        <a:spcAft>
                          <a:spcPts val="0"/>
                        </a:spcAft>
                      </a:pPr>
                      <a:r>
                        <a:rPr lang="en-US" sz="1400" b="1">
                          <a:solidFill>
                            <a:schemeClr val="bg1"/>
                          </a:solidFill>
                          <a:effectLst/>
                          <a:latin typeface="Calibri" panose="020F0502020204030204" pitchFamily="34" charset="0"/>
                          <a:ea typeface="Calibri" panose="020F0502020204030204" pitchFamily="34" charset="0"/>
                        </a:rPr>
                        <a:t>Scoring for Demonstrated Performance</a:t>
                      </a:r>
                    </a:p>
                  </a:txBody>
                  <a:tcPr marL="66583" marR="66583" marT="0" marB="0">
                    <a:solidFill>
                      <a:srgbClr val="0070C0"/>
                    </a:solidFill>
                  </a:tcPr>
                </a:tc>
                <a:extLst>
                  <a:ext uri="{0D108BD9-81ED-4DB2-BD59-A6C34878D82A}">
                    <a16:rowId xmlns:a16="http://schemas.microsoft.com/office/drawing/2014/main" val="767889627"/>
                  </a:ext>
                </a:extLst>
              </a:tr>
              <a:tr h="4516267">
                <a:tc>
                  <a:txBody>
                    <a:bodyPr/>
                    <a:lstStyle/>
                    <a:p>
                      <a:pPr marL="0" marR="0" algn="l">
                        <a:spcBef>
                          <a:spcPts val="0"/>
                        </a:spcBef>
                        <a:spcAft>
                          <a:spcPts val="0"/>
                        </a:spcAft>
                      </a:pPr>
                      <a:r>
                        <a:rPr lang="en-US" sz="1200" b="1" dirty="0">
                          <a:solidFill>
                            <a:schemeClr val="tx1"/>
                          </a:solidFill>
                          <a:effectLst/>
                        </a:rPr>
                        <a:t>Excellence in Customer Experience (CX) (Department and OMB Priority)  </a:t>
                      </a:r>
                    </a:p>
                    <a:p>
                      <a:pPr marL="0" marR="0" algn="l">
                        <a:spcBef>
                          <a:spcPts val="0"/>
                        </a:spcBef>
                        <a:spcAft>
                          <a:spcPts val="0"/>
                        </a:spcAft>
                      </a:pPr>
                      <a:r>
                        <a:rPr lang="en-US" sz="1200" b="0" dirty="0">
                          <a:solidFill>
                            <a:schemeClr val="tx1"/>
                          </a:solidFill>
                          <a:effectLst/>
                        </a:rPr>
                        <a:t> </a:t>
                      </a:r>
                    </a:p>
                    <a:p>
                      <a:pPr marL="0" marR="0" algn="l">
                        <a:spcBef>
                          <a:spcPts val="0"/>
                        </a:spcBef>
                        <a:spcAft>
                          <a:spcPts val="0"/>
                        </a:spcAft>
                      </a:pPr>
                      <a:r>
                        <a:rPr lang="en-US" sz="1200" b="0" dirty="0">
                          <a:solidFill>
                            <a:schemeClr val="tx1"/>
                          </a:solidFill>
                          <a:effectLst/>
                        </a:rPr>
                        <a:t> </a:t>
                      </a:r>
                      <a:endParaRPr lang="en-US" sz="1200" b="0" dirty="0">
                        <a:solidFill>
                          <a:schemeClr val="tx1"/>
                        </a:solidFill>
                        <a:effectLst/>
                        <a:latin typeface="Calibri" panose="020F0502020204030204" pitchFamily="34" charset="0"/>
                        <a:ea typeface="Calibri" panose="020F0502020204030204" pitchFamily="34" charset="0"/>
                      </a:endParaRPr>
                    </a:p>
                  </a:txBody>
                  <a:tcPr marL="66583" marR="66583" marT="0" marB="0">
                    <a:solidFill>
                      <a:schemeClr val="accent5">
                        <a:lumMod val="20000"/>
                        <a:lumOff val="80000"/>
                      </a:schemeClr>
                    </a:solidFill>
                  </a:tcPr>
                </a:tc>
                <a:tc>
                  <a:txBody>
                    <a:bodyPr/>
                    <a:lstStyle/>
                    <a:p>
                      <a:pPr marL="0" marR="0" algn="l">
                        <a:spcBef>
                          <a:spcPts val="0"/>
                        </a:spcBef>
                        <a:spcAft>
                          <a:spcPts val="0"/>
                        </a:spcAft>
                      </a:pPr>
                      <a:r>
                        <a:rPr lang="en-US" sz="1200" b="0" dirty="0">
                          <a:solidFill>
                            <a:schemeClr val="tx1"/>
                          </a:solidFill>
                          <a:effectLst/>
                        </a:rPr>
                        <a:t>Select one of the following options. Metrics to be developed by the executive and rating official. VEO or other customer satisfaction admin/staff office data may be used for this requirement.</a:t>
                      </a:r>
                    </a:p>
                    <a:p>
                      <a:pPr marL="0" marR="0" algn="l">
                        <a:spcBef>
                          <a:spcPts val="0"/>
                        </a:spcBef>
                        <a:spcAft>
                          <a:spcPts val="0"/>
                        </a:spcAft>
                      </a:pPr>
                      <a:r>
                        <a:rPr lang="en-US" sz="1200" b="0" dirty="0">
                          <a:solidFill>
                            <a:schemeClr val="tx1"/>
                          </a:solidFill>
                          <a:effectLst/>
                        </a:rPr>
                        <a:t> </a:t>
                      </a:r>
                    </a:p>
                    <a:p>
                      <a:pPr marL="0" marR="0" algn="l">
                        <a:spcBef>
                          <a:spcPts val="0"/>
                        </a:spcBef>
                        <a:spcAft>
                          <a:spcPts val="0"/>
                        </a:spcAft>
                      </a:pPr>
                      <a:r>
                        <a:rPr lang="en-US" sz="1200" b="1" dirty="0">
                          <a:solidFill>
                            <a:schemeClr val="tx1"/>
                          </a:solidFill>
                          <a:effectLst/>
                        </a:rPr>
                        <a:t>Option #1 Measure - </a:t>
                      </a:r>
                    </a:p>
                    <a:p>
                      <a:pPr marL="0" marR="0" algn="l">
                        <a:spcBef>
                          <a:spcPts val="0"/>
                        </a:spcBef>
                        <a:spcAft>
                          <a:spcPts val="0"/>
                        </a:spcAft>
                      </a:pPr>
                      <a:r>
                        <a:rPr lang="en-US" sz="1200" b="0" dirty="0">
                          <a:solidFill>
                            <a:schemeClr val="tx1"/>
                          </a:solidFill>
                          <a:effectLst/>
                        </a:rPr>
                        <a:t>Deliver improved customer experience by collecting and analyzing qualitative and quantitative data on your customer’s experiences, perceptions, and concerns through a robust voice of the customer program. Use customer experience data and insights to develop and implement action plans to improve the experience.</a:t>
                      </a:r>
                    </a:p>
                    <a:p>
                      <a:pPr marL="0" marR="0" algn="l">
                        <a:spcBef>
                          <a:spcPts val="0"/>
                        </a:spcBef>
                        <a:spcAft>
                          <a:spcPts val="0"/>
                        </a:spcAft>
                      </a:pPr>
                      <a:r>
                        <a:rPr lang="en-US" sz="1200" b="0" dirty="0">
                          <a:solidFill>
                            <a:schemeClr val="tx1"/>
                          </a:solidFill>
                          <a:effectLst/>
                        </a:rPr>
                        <a:t> </a:t>
                      </a:r>
                    </a:p>
                    <a:p>
                      <a:pPr marL="0" marR="0" algn="l">
                        <a:spcBef>
                          <a:spcPts val="0"/>
                        </a:spcBef>
                        <a:spcAft>
                          <a:spcPts val="0"/>
                        </a:spcAft>
                      </a:pPr>
                      <a:r>
                        <a:rPr lang="en-US" sz="1200" b="1" dirty="0">
                          <a:solidFill>
                            <a:schemeClr val="tx1"/>
                          </a:solidFill>
                          <a:effectLst/>
                        </a:rPr>
                        <a:t>L3: </a:t>
                      </a:r>
                      <a:r>
                        <a:rPr lang="en-US" sz="1200" b="0" dirty="0">
                          <a:solidFill>
                            <a:schemeClr val="tx1"/>
                          </a:solidFill>
                          <a:effectLst/>
                        </a:rPr>
                        <a:t>Publish an action plan to collect, analyze and use customer experience data for your organization.</a:t>
                      </a:r>
                    </a:p>
                    <a:p>
                      <a:pPr marL="0" marR="0" algn="l">
                        <a:spcBef>
                          <a:spcPts val="0"/>
                        </a:spcBef>
                        <a:spcAft>
                          <a:spcPts val="0"/>
                        </a:spcAft>
                      </a:pPr>
                      <a:endParaRPr lang="en-US" sz="1200" b="0" dirty="0">
                        <a:solidFill>
                          <a:schemeClr val="tx1"/>
                        </a:solidFill>
                        <a:effectLst/>
                        <a:latin typeface="Calibri" panose="020F0502020204030204" pitchFamily="34" charset="0"/>
                        <a:ea typeface="Calibri" panose="020F0502020204030204" pitchFamily="34" charset="0"/>
                      </a:endParaRPr>
                    </a:p>
                    <a:p>
                      <a:pPr marL="0" marR="0" algn="l">
                        <a:spcBef>
                          <a:spcPts val="0"/>
                        </a:spcBef>
                        <a:spcAft>
                          <a:spcPts val="0"/>
                        </a:spcAft>
                      </a:pPr>
                      <a:r>
                        <a:rPr lang="en-US" sz="1200" b="0" u="sng" dirty="0">
                          <a:solidFill>
                            <a:schemeClr val="tx1"/>
                          </a:solidFill>
                          <a:effectLst/>
                          <a:latin typeface="Calibri" panose="020F0502020204030204" pitchFamily="34" charset="0"/>
                          <a:ea typeface="Calibri" panose="020F0502020204030204" pitchFamily="34" charset="0"/>
                        </a:rPr>
                        <a:t>OR</a:t>
                      </a:r>
                      <a:endParaRPr lang="en-US" sz="1200" b="0" u="none" dirty="0">
                        <a:solidFill>
                          <a:schemeClr val="tx1"/>
                        </a:solidFill>
                        <a:effectLst/>
                        <a:latin typeface="Calibri" panose="020F0502020204030204" pitchFamily="34" charset="0"/>
                        <a:ea typeface="Calibri" panose="020F0502020204030204" pitchFamily="34" charset="0"/>
                      </a:endParaRPr>
                    </a:p>
                    <a:p>
                      <a:pPr marL="0" marR="0" algn="l">
                        <a:spcBef>
                          <a:spcPts val="0"/>
                        </a:spcBef>
                        <a:spcAft>
                          <a:spcPts val="0"/>
                        </a:spcAft>
                      </a:pPr>
                      <a:endParaRPr lang="en-US" sz="1200" b="0" u="none" dirty="0">
                        <a:solidFill>
                          <a:schemeClr val="tx1"/>
                        </a:solidFill>
                        <a:effectLst/>
                        <a:latin typeface="Calibri" panose="020F0502020204030204" pitchFamily="34" charset="0"/>
                        <a:ea typeface="Calibri" panose="020F0502020204030204" pitchFamily="34" charset="0"/>
                      </a:endParaRPr>
                    </a:p>
                    <a:p>
                      <a:pPr marL="0" marR="0" algn="l">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rPr>
                        <a:t>Option #2 Measure – </a:t>
                      </a:r>
                    </a:p>
                    <a:p>
                      <a:pPr marL="0" marR="0" algn="l">
                        <a:spcBef>
                          <a:spcPts val="0"/>
                        </a:spcBef>
                        <a:spcAft>
                          <a:spcPts val="0"/>
                        </a:spcAft>
                      </a:pPr>
                      <a:r>
                        <a:rPr lang="en-US" sz="1200" b="0" u="none" dirty="0">
                          <a:solidFill>
                            <a:schemeClr val="tx1"/>
                          </a:solidFill>
                          <a:effectLst/>
                          <a:latin typeface="Calibri" panose="020F0502020204030204" pitchFamily="34" charset="0"/>
                          <a:ea typeface="Calibri" panose="020F0502020204030204" pitchFamily="34" charset="0"/>
                        </a:rPr>
                        <a:t>Deliver improved customer experience by collecting and analyzing qualitative and quantitative data on your customer’s experiences, perceptions, and concerns through a robust voice of the customer program. Use Customer experience data and insights to develop and implement action plans to improve the experience.</a:t>
                      </a:r>
                    </a:p>
                    <a:p>
                      <a:pPr marL="0" marR="0" algn="l">
                        <a:spcBef>
                          <a:spcPts val="0"/>
                        </a:spcBef>
                        <a:spcAft>
                          <a:spcPts val="0"/>
                        </a:spcAft>
                      </a:pPr>
                      <a:endParaRPr lang="en-US" sz="1200" b="0" u="none" dirty="0">
                        <a:solidFill>
                          <a:schemeClr val="tx1"/>
                        </a:solidFill>
                        <a:effectLst/>
                        <a:latin typeface="Calibri" panose="020F0502020204030204" pitchFamily="34" charset="0"/>
                        <a:ea typeface="Calibri" panose="020F0502020204030204" pitchFamily="34" charset="0"/>
                      </a:endParaRPr>
                    </a:p>
                    <a:p>
                      <a:pPr marL="0" marR="0" algn="l">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rPr>
                        <a:t>L3: </a:t>
                      </a:r>
                      <a:r>
                        <a:rPr lang="en-US" sz="1200" b="0" u="none" dirty="0">
                          <a:solidFill>
                            <a:schemeClr val="tx1"/>
                          </a:solidFill>
                          <a:effectLst/>
                          <a:latin typeface="Calibri" panose="020F0502020204030204" pitchFamily="34" charset="0"/>
                          <a:ea typeface="Calibri" panose="020F0502020204030204" pitchFamily="34" charset="0"/>
                        </a:rPr>
                        <a:t> Increase customer experience scores by XX% (% to be determined by rater) or maintain no change if existing satisfaction score is 90% or higher.</a:t>
                      </a:r>
                    </a:p>
                    <a:p>
                      <a:pPr marL="0" marR="0" algn="l">
                        <a:spcBef>
                          <a:spcPts val="0"/>
                        </a:spcBef>
                        <a:spcAft>
                          <a:spcPts val="0"/>
                        </a:spcAft>
                      </a:pPr>
                      <a:endParaRPr lang="en-US" sz="1200" b="0" u="none" dirty="0">
                        <a:solidFill>
                          <a:schemeClr val="tx1"/>
                        </a:solidFill>
                        <a:effectLst/>
                        <a:latin typeface="Calibri" panose="020F0502020204030204" pitchFamily="34" charset="0"/>
                        <a:ea typeface="Calibri" panose="020F0502020204030204" pitchFamily="34" charset="0"/>
                      </a:endParaRPr>
                    </a:p>
                    <a:p>
                      <a:pPr marL="0" marR="0" algn="l">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rPr>
                        <a:t>Note: XX%-please indicate what %</a:t>
                      </a:r>
                      <a:endParaRPr lang="en-US" sz="1200" b="1" u="sng" dirty="0">
                        <a:solidFill>
                          <a:schemeClr val="tx1"/>
                        </a:solidFill>
                        <a:effectLst/>
                        <a:latin typeface="Calibri" panose="020F0502020204030204" pitchFamily="34" charset="0"/>
                        <a:ea typeface="Calibri" panose="020F0502020204030204" pitchFamily="34" charset="0"/>
                      </a:endParaRPr>
                    </a:p>
                  </a:txBody>
                  <a:tcPr marL="66583" marR="66583" marT="0" marB="0">
                    <a:solidFill>
                      <a:schemeClr val="accent5">
                        <a:lumMod val="20000"/>
                        <a:lumOff val="80000"/>
                      </a:schemeClr>
                    </a:solidFill>
                  </a:tcPr>
                </a:tc>
                <a:tc>
                  <a:txBody>
                    <a:bodyPr/>
                    <a:lstStyle/>
                    <a:p>
                      <a:pPr marL="0" marR="0" algn="l">
                        <a:spcBef>
                          <a:spcPts val="0"/>
                        </a:spcBef>
                        <a:spcAft>
                          <a:spcPts val="0"/>
                        </a:spcAft>
                      </a:pPr>
                      <a:r>
                        <a:rPr lang="en-US" sz="1200" b="1" dirty="0">
                          <a:solidFill>
                            <a:schemeClr val="tx1"/>
                          </a:solidFill>
                          <a:effectLst/>
                        </a:rPr>
                        <a:t>Option #1 Measure:</a:t>
                      </a:r>
                    </a:p>
                    <a:p>
                      <a:pPr marL="0" marR="0" algn="l">
                        <a:spcBef>
                          <a:spcPts val="0"/>
                        </a:spcBef>
                        <a:spcAft>
                          <a:spcPts val="0"/>
                        </a:spcAft>
                      </a:pPr>
                      <a:endParaRPr lang="en-US" sz="1200" b="1" dirty="0">
                        <a:solidFill>
                          <a:schemeClr val="tx1"/>
                        </a:solidFill>
                        <a:effectLst/>
                      </a:endParaRPr>
                    </a:p>
                    <a:p>
                      <a:pPr marL="0" marR="0" algn="l">
                        <a:spcBef>
                          <a:spcPts val="0"/>
                        </a:spcBef>
                        <a:spcAft>
                          <a:spcPts val="0"/>
                        </a:spcAft>
                      </a:pPr>
                      <a:r>
                        <a:rPr lang="en-US" sz="1200" b="1" dirty="0">
                          <a:solidFill>
                            <a:schemeClr val="tx1"/>
                          </a:solidFill>
                          <a:effectLst/>
                        </a:rPr>
                        <a:t>Exceeds Fully Successful:  </a:t>
                      </a:r>
                      <a:r>
                        <a:rPr lang="en-US" sz="1200" b="0" dirty="0">
                          <a:solidFill>
                            <a:schemeClr val="tx1"/>
                          </a:solidFill>
                          <a:effectLst/>
                        </a:rPr>
                        <a:t>Implement at least 80% of your action plan, including the establishment of a baseline for measuring customer experience to improve service recovery and performance improvement.</a:t>
                      </a:r>
                    </a:p>
                    <a:p>
                      <a:pPr marL="0" marR="0" algn="l">
                        <a:spcBef>
                          <a:spcPts val="0"/>
                        </a:spcBef>
                        <a:spcAft>
                          <a:spcPts val="0"/>
                        </a:spcAft>
                      </a:pPr>
                      <a:endParaRPr lang="en-US" sz="1200" b="0" dirty="0">
                        <a:solidFill>
                          <a:schemeClr val="tx1"/>
                        </a:solidFill>
                        <a:effectLst/>
                      </a:endParaRPr>
                    </a:p>
                    <a:p>
                      <a:pPr marL="0" marR="0" algn="l">
                        <a:spcBef>
                          <a:spcPts val="0"/>
                        </a:spcBef>
                        <a:spcAft>
                          <a:spcPts val="0"/>
                        </a:spcAft>
                      </a:pPr>
                      <a:r>
                        <a:rPr lang="en-US" sz="1200" b="1" dirty="0">
                          <a:solidFill>
                            <a:schemeClr val="tx1"/>
                          </a:solidFill>
                          <a:effectLst/>
                        </a:rPr>
                        <a:t>Outstanding: </a:t>
                      </a:r>
                      <a:r>
                        <a:rPr lang="en-US" sz="1200" b="0" dirty="0">
                          <a:solidFill>
                            <a:schemeClr val="tx1"/>
                          </a:solidFill>
                          <a:effectLst/>
                        </a:rPr>
                        <a:t>Implement at least 90% of your action plan to improve service recovery and performance improvement. Develop and publish best practices for action planning that can be leveraged by other offices to act upon customer experience data with measurable improvements.</a:t>
                      </a:r>
                    </a:p>
                    <a:p>
                      <a:pPr marL="0" marR="0" algn="l">
                        <a:spcBef>
                          <a:spcPts val="0"/>
                        </a:spcBef>
                        <a:spcAft>
                          <a:spcPts val="0"/>
                        </a:spcAft>
                      </a:pPr>
                      <a:r>
                        <a:rPr lang="en-US" sz="1200" b="0" dirty="0">
                          <a:solidFill>
                            <a:schemeClr val="tx1"/>
                          </a:solidFill>
                          <a:effectLst/>
                        </a:rPr>
                        <a:t> </a:t>
                      </a:r>
                    </a:p>
                    <a:p>
                      <a:pPr marL="0" marR="0" algn="l">
                        <a:spcBef>
                          <a:spcPts val="0"/>
                        </a:spcBef>
                        <a:spcAft>
                          <a:spcPts val="0"/>
                        </a:spcAft>
                      </a:pPr>
                      <a:r>
                        <a:rPr lang="en-US" sz="1200" b="0" u="sng" dirty="0">
                          <a:solidFill>
                            <a:schemeClr val="tx1"/>
                          </a:solidFill>
                          <a:effectLst/>
                        </a:rPr>
                        <a:t>OR </a:t>
                      </a:r>
                      <a:r>
                        <a:rPr lang="en-US" sz="1200" b="0" u="none" dirty="0">
                          <a:solidFill>
                            <a:schemeClr val="tx1"/>
                          </a:solidFill>
                          <a:effectLst/>
                        </a:rPr>
                        <a:t>if Option 2 was selected</a:t>
                      </a:r>
                    </a:p>
                    <a:p>
                      <a:pPr marL="0" marR="0" algn="l">
                        <a:spcBef>
                          <a:spcPts val="0"/>
                        </a:spcBef>
                        <a:spcAft>
                          <a:spcPts val="0"/>
                        </a:spcAft>
                      </a:pPr>
                      <a:endParaRPr lang="en-US" sz="1200" b="0" u="none" dirty="0">
                        <a:solidFill>
                          <a:schemeClr val="tx1"/>
                        </a:solidFill>
                        <a:effectLst/>
                      </a:endParaRPr>
                    </a:p>
                    <a:p>
                      <a:pPr marL="0" marR="0" algn="l">
                        <a:spcBef>
                          <a:spcPts val="0"/>
                        </a:spcBef>
                        <a:spcAft>
                          <a:spcPts val="0"/>
                        </a:spcAft>
                      </a:pPr>
                      <a:r>
                        <a:rPr lang="en-US" sz="1200" b="1" u="none" dirty="0">
                          <a:solidFill>
                            <a:schemeClr val="tx1"/>
                          </a:solidFill>
                          <a:effectLst/>
                        </a:rPr>
                        <a:t>Option #2 Measure:</a:t>
                      </a:r>
                    </a:p>
                    <a:p>
                      <a:pPr marL="0" marR="0" algn="l">
                        <a:spcBef>
                          <a:spcPts val="0"/>
                        </a:spcBef>
                        <a:spcAft>
                          <a:spcPts val="0"/>
                        </a:spcAft>
                      </a:pPr>
                      <a:r>
                        <a:rPr lang="en-US" sz="1200" b="1" u="none" dirty="0">
                          <a:solidFill>
                            <a:schemeClr val="tx1"/>
                          </a:solidFill>
                          <a:effectLst/>
                        </a:rPr>
                        <a:t>Exceeds Fully Successful: </a:t>
                      </a:r>
                      <a:r>
                        <a:rPr lang="en-US" sz="1200" b="0" u="none" dirty="0">
                          <a:solidFill>
                            <a:schemeClr val="tx1"/>
                          </a:solidFill>
                          <a:effectLst/>
                        </a:rPr>
                        <a:t> Increase customer experience score by XX% (%to be determined by rater) if previous year’s score is lower than 90% satisfaction score. </a:t>
                      </a:r>
                    </a:p>
                    <a:p>
                      <a:pPr marL="0" marR="0" algn="l">
                        <a:spcBef>
                          <a:spcPts val="0"/>
                        </a:spcBef>
                        <a:spcAft>
                          <a:spcPts val="0"/>
                        </a:spcAft>
                      </a:pPr>
                      <a:endParaRPr lang="en-US" sz="1200" b="0" u="none" dirty="0">
                        <a:solidFill>
                          <a:schemeClr val="tx1"/>
                        </a:solidFill>
                        <a:effectLst/>
                      </a:endParaRPr>
                    </a:p>
                    <a:p>
                      <a:pPr marL="0" marR="0" algn="l">
                        <a:spcBef>
                          <a:spcPts val="0"/>
                        </a:spcBef>
                        <a:spcAft>
                          <a:spcPts val="0"/>
                        </a:spcAft>
                      </a:pPr>
                      <a:r>
                        <a:rPr lang="en-US" sz="1200" b="1" u="none" dirty="0">
                          <a:solidFill>
                            <a:schemeClr val="tx1"/>
                          </a:solidFill>
                          <a:effectLst/>
                        </a:rPr>
                        <a:t>Outstanding: </a:t>
                      </a:r>
                      <a:r>
                        <a:rPr lang="en-US" sz="1200" b="0" u="none" dirty="0">
                          <a:solidFill>
                            <a:schemeClr val="tx1"/>
                          </a:solidFill>
                          <a:effectLst/>
                        </a:rPr>
                        <a:t>Increase customer experience score by XX% (%to be determined by rater) if previous year’s score is lower than 90% satisfaction score. Develop and publish best practices that can be leveraged by other offices to act upon customer experience data with measurable improvements.</a:t>
                      </a:r>
                    </a:p>
                    <a:p>
                      <a:pPr marL="0" marR="0" algn="l">
                        <a:spcBef>
                          <a:spcPts val="0"/>
                        </a:spcBef>
                        <a:spcAft>
                          <a:spcPts val="0"/>
                        </a:spcAft>
                      </a:pPr>
                      <a:endParaRPr lang="en-US" sz="1200" b="0" u="none" dirty="0">
                        <a:solidFill>
                          <a:schemeClr val="tx1"/>
                        </a:solidFill>
                        <a:effectLst/>
                      </a:endParaRPr>
                    </a:p>
                    <a:p>
                      <a:pPr marL="0" marR="0" algn="l">
                        <a:spcBef>
                          <a:spcPts val="0"/>
                        </a:spcBef>
                        <a:spcAft>
                          <a:spcPts val="0"/>
                        </a:spcAft>
                      </a:pPr>
                      <a:r>
                        <a:rPr lang="en-US" sz="1200" b="0" u="none" dirty="0">
                          <a:solidFill>
                            <a:schemeClr val="tx1"/>
                          </a:solidFill>
                          <a:effectLst/>
                        </a:rPr>
                        <a:t>Executive’s will provide a brief narrative summary capturing the assumptions used and data drivers for action planning purposes. </a:t>
                      </a:r>
                      <a:endParaRPr lang="en-US" sz="1200" b="1" u="sng" dirty="0">
                        <a:solidFill>
                          <a:schemeClr val="tx1"/>
                        </a:solidFill>
                        <a:effectLst/>
                      </a:endParaRPr>
                    </a:p>
                    <a:p>
                      <a:pPr marL="0" marR="0" algn="l">
                        <a:spcBef>
                          <a:spcPts val="0"/>
                        </a:spcBef>
                        <a:spcAft>
                          <a:spcPts val="0"/>
                        </a:spcAft>
                      </a:pPr>
                      <a:r>
                        <a:rPr lang="en-US" sz="1200" b="0" dirty="0">
                          <a:solidFill>
                            <a:schemeClr val="tx1"/>
                          </a:solidFill>
                          <a:effectLst/>
                        </a:rPr>
                        <a:t> </a:t>
                      </a:r>
                      <a:endParaRPr lang="en-US" sz="1200" b="0" dirty="0">
                        <a:solidFill>
                          <a:schemeClr val="tx1"/>
                        </a:solidFill>
                        <a:effectLst/>
                        <a:latin typeface="Calibri" panose="020F0502020204030204" pitchFamily="34" charset="0"/>
                        <a:ea typeface="Calibri" panose="020F0502020204030204" pitchFamily="34" charset="0"/>
                      </a:endParaRPr>
                    </a:p>
                  </a:txBody>
                  <a:tcPr marL="66583" marR="66583" marT="0" marB="0">
                    <a:solidFill>
                      <a:schemeClr val="accent5">
                        <a:lumMod val="20000"/>
                        <a:lumOff val="80000"/>
                      </a:schemeClr>
                    </a:solidFill>
                  </a:tcPr>
                </a:tc>
                <a:extLst>
                  <a:ext uri="{0D108BD9-81ED-4DB2-BD59-A6C34878D82A}">
                    <a16:rowId xmlns:a16="http://schemas.microsoft.com/office/drawing/2014/main" val="1697408039"/>
                  </a:ext>
                </a:extLst>
              </a:tr>
            </a:tbl>
          </a:graphicData>
        </a:graphic>
      </p:graphicFrame>
    </p:spTree>
    <p:extLst>
      <p:ext uri="{BB962C8B-B14F-4D97-AF65-F5344CB8AC3E}">
        <p14:creationId xmlns:p14="http://schemas.microsoft.com/office/powerpoint/2010/main" val="158055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E835D-FE4C-4D68-B7E9-18D9657468A0}"/>
              </a:ext>
            </a:extLst>
          </p:cNvPr>
          <p:cNvSpPr>
            <a:spLocks noGrp="1"/>
          </p:cNvSpPr>
          <p:nvPr>
            <p:ph type="title"/>
          </p:nvPr>
        </p:nvSpPr>
        <p:spPr/>
        <p:txBody>
          <a:bodyPr/>
          <a:lstStyle/>
          <a:p>
            <a:r>
              <a:rPr lang="en-US" dirty="0"/>
              <a:t>A-11 and HISPs</a:t>
            </a:r>
          </a:p>
        </p:txBody>
      </p:sp>
      <p:sp>
        <p:nvSpPr>
          <p:cNvPr id="3" name="Content Placeholder 2">
            <a:extLst>
              <a:ext uri="{FF2B5EF4-FFF2-40B4-BE49-F238E27FC236}">
                <a16:creationId xmlns:a16="http://schemas.microsoft.com/office/drawing/2014/main" id="{5C52F0A5-D649-44CB-9F0C-A27FD5E4E103}"/>
              </a:ext>
            </a:extLst>
          </p:cNvPr>
          <p:cNvSpPr>
            <a:spLocks noGrp="1"/>
          </p:cNvSpPr>
          <p:nvPr>
            <p:ph idx="1"/>
          </p:nvPr>
        </p:nvSpPr>
        <p:spPr>
          <a:xfrm>
            <a:off x="263087" y="1106033"/>
            <a:ext cx="11840738" cy="1655940"/>
          </a:xfrm>
        </p:spPr>
        <p:txBody>
          <a:bodyPr/>
          <a:lstStyle/>
          <a:p>
            <a:pPr marL="0" indent="0">
              <a:buNone/>
            </a:pPr>
            <a:r>
              <a:rPr lang="en-US" sz="1800" dirty="0"/>
              <a:t>High-Impact Service Providers (HISP) are those Federal entities designated by OMB that provide the most high impact customer-facing services, either due to a large customer base or a high impact on those served by the program. A HISP is one that interacts with the public to provide a transactional service or perform a regulatory function in which time, money, or information is used to receive a good, service, or authorization. HISPs will be reviewed and updated periodically by OMB. VHA and VBA are VA’s designated HISPs. </a:t>
            </a:r>
          </a:p>
          <a:p>
            <a:endParaRPr lang="en-US" dirty="0"/>
          </a:p>
        </p:txBody>
      </p:sp>
      <p:sp>
        <p:nvSpPr>
          <p:cNvPr id="4" name="Slide Number Placeholder 3">
            <a:extLst>
              <a:ext uri="{FF2B5EF4-FFF2-40B4-BE49-F238E27FC236}">
                <a16:creationId xmlns:a16="http://schemas.microsoft.com/office/drawing/2014/main" id="{AFAA782A-D1FC-489F-8B2A-3E2EB2CB290F}"/>
              </a:ext>
            </a:extLst>
          </p:cNvPr>
          <p:cNvSpPr>
            <a:spLocks noGrp="1"/>
          </p:cNvSpPr>
          <p:nvPr>
            <p:ph type="sldNum" sz="quarter" idx="10"/>
          </p:nvPr>
        </p:nvSpPr>
        <p:spPr/>
        <p:txBody>
          <a:bodyPr/>
          <a:lstStyle/>
          <a:p>
            <a:fld id="{9B27D237-6C0D-5549-BE11-2040A22CBC71}" type="slidenum">
              <a:rPr lang="en-US" smtClean="0"/>
              <a:pPr/>
              <a:t>4</a:t>
            </a:fld>
            <a:endParaRPr lang="en-US" dirty="0"/>
          </a:p>
        </p:txBody>
      </p:sp>
      <p:sp>
        <p:nvSpPr>
          <p:cNvPr id="5" name="TextBox 4">
            <a:extLst>
              <a:ext uri="{FF2B5EF4-FFF2-40B4-BE49-F238E27FC236}">
                <a16:creationId xmlns:a16="http://schemas.microsoft.com/office/drawing/2014/main" id="{16CE0E78-6E5E-4B20-8C71-7A84E6929EDC}"/>
              </a:ext>
            </a:extLst>
          </p:cNvPr>
          <p:cNvSpPr txBox="1"/>
          <p:nvPr/>
        </p:nvSpPr>
        <p:spPr>
          <a:xfrm>
            <a:off x="5691933" y="2987568"/>
            <a:ext cx="5965968" cy="32470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HISP Requirements</a:t>
            </a:r>
          </a:p>
          <a:p>
            <a:pPr algn="ctr"/>
            <a:endParaRPr lang="en-US" sz="1100" dirty="0"/>
          </a:p>
          <a:p>
            <a:pPr marL="342900" indent="-342900">
              <a:buFont typeface="+mj-lt"/>
              <a:buAutoNum type="arabicPeriod"/>
            </a:pPr>
            <a:r>
              <a:rPr lang="en-US" sz="1600" dirty="0"/>
              <a:t>Collect customer feedback for each of the indicators developed (such as wait times); </a:t>
            </a:r>
          </a:p>
          <a:p>
            <a:pPr marL="342900" indent="-342900">
              <a:buFont typeface="+mj-lt"/>
              <a:buAutoNum type="arabicPeriod"/>
            </a:pPr>
            <a:r>
              <a:rPr lang="en-US" sz="1600" dirty="0"/>
              <a:t>Submit data dashboards to OMB quarterly, until feedback data is provided directly to </a:t>
            </a:r>
            <a:r>
              <a:rPr lang="en-US" sz="1600" dirty="0" err="1"/>
              <a:t>Performance.gov</a:t>
            </a:r>
            <a:r>
              <a:rPr lang="en-US" sz="1600" dirty="0"/>
              <a:t>;  </a:t>
            </a:r>
          </a:p>
          <a:p>
            <a:pPr marL="342900" indent="-342900">
              <a:buFont typeface="+mj-lt"/>
              <a:buAutoNum type="arabicPeriod"/>
            </a:pPr>
            <a:r>
              <a:rPr lang="en-US" sz="1600" b="1" dirty="0"/>
              <a:t>Conduct an annual CX Self-Assessment (submitted to OMB) </a:t>
            </a:r>
            <a:r>
              <a:rPr lang="en-US" sz="1600" dirty="0"/>
              <a:t>and </a:t>
            </a:r>
          </a:p>
          <a:p>
            <a:pPr marL="342900" indent="-342900">
              <a:buFont typeface="+mj-lt"/>
              <a:buAutoNum type="arabicPeriod"/>
            </a:pPr>
            <a:r>
              <a:rPr lang="en-US" sz="1600" dirty="0"/>
              <a:t>Create a CX Action Plan (submitted to OMB) annually; </a:t>
            </a:r>
          </a:p>
          <a:p>
            <a:pPr marL="342900" indent="-342900">
              <a:buFont typeface="+mj-lt"/>
              <a:buAutoNum type="arabicPeriod"/>
            </a:pPr>
            <a:r>
              <a:rPr lang="en-US" sz="1600" dirty="0"/>
              <a:t>Begin to embed more customer-focused practices into their service design and delivery such as conducting customer research through qualitative and quantitative research and journey mapping, and continually user-testing program elements with customers to refine and improve.</a:t>
            </a:r>
          </a:p>
        </p:txBody>
      </p:sp>
      <p:pic>
        <p:nvPicPr>
          <p:cNvPr id="6" name="Picture 5">
            <a:extLst>
              <a:ext uri="{FF2B5EF4-FFF2-40B4-BE49-F238E27FC236}">
                <a16:creationId xmlns:a16="http://schemas.microsoft.com/office/drawing/2014/main" id="{66D81B9D-2F46-4B6A-8280-5E480C327A17}"/>
              </a:ext>
            </a:extLst>
          </p:cNvPr>
          <p:cNvPicPr>
            <a:picLocks noChangeAspect="1"/>
          </p:cNvPicPr>
          <p:nvPr/>
        </p:nvPicPr>
        <p:blipFill>
          <a:blip r:embed="rId2"/>
          <a:stretch>
            <a:fillRect/>
          </a:stretch>
        </p:blipFill>
        <p:spPr>
          <a:xfrm>
            <a:off x="692094" y="2729470"/>
            <a:ext cx="3091340" cy="3993460"/>
          </a:xfrm>
          <a:prstGeom prst="rect">
            <a:avLst/>
          </a:prstGeom>
        </p:spPr>
      </p:pic>
    </p:spTree>
    <p:extLst>
      <p:ext uri="{BB962C8B-B14F-4D97-AF65-F5344CB8AC3E}">
        <p14:creationId xmlns:p14="http://schemas.microsoft.com/office/powerpoint/2010/main" val="34566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8B76C7-1B71-7A75-90B5-71C706F343B5}"/>
              </a:ext>
            </a:extLst>
          </p:cNvPr>
          <p:cNvSpPr>
            <a:spLocks noGrp="1"/>
          </p:cNvSpPr>
          <p:nvPr>
            <p:ph type="title"/>
          </p:nvPr>
        </p:nvSpPr>
        <p:spPr/>
        <p:txBody>
          <a:bodyPr/>
          <a:lstStyle/>
          <a:p>
            <a:r>
              <a:rPr lang="en-US" dirty="0"/>
              <a:t>HISP CX Capacity Assessment	</a:t>
            </a:r>
          </a:p>
        </p:txBody>
      </p:sp>
      <p:sp>
        <p:nvSpPr>
          <p:cNvPr id="7" name="Content Placeholder 6">
            <a:extLst>
              <a:ext uri="{FF2B5EF4-FFF2-40B4-BE49-F238E27FC236}">
                <a16:creationId xmlns:a16="http://schemas.microsoft.com/office/drawing/2014/main" id="{3C296476-1BA2-B346-BC5C-2AC8641807FF}"/>
              </a:ext>
            </a:extLst>
          </p:cNvPr>
          <p:cNvSpPr>
            <a:spLocks noGrp="1"/>
          </p:cNvSpPr>
          <p:nvPr>
            <p:ph idx="1"/>
          </p:nvPr>
        </p:nvSpPr>
        <p:spPr>
          <a:xfrm>
            <a:off x="143343" y="1031633"/>
            <a:ext cx="11688993" cy="1039102"/>
          </a:xfrm>
        </p:spPr>
        <p:txBody>
          <a:bodyPr/>
          <a:lstStyle/>
          <a:p>
            <a:pPr marL="0" indent="0">
              <a:buNone/>
            </a:pPr>
            <a:r>
              <a:rPr lang="en-US" sz="2800" dirty="0"/>
              <a:t>One requirement of VHA and VBA as high impact service providers is to conduct a capacity self-assessment. </a:t>
            </a:r>
          </a:p>
          <a:p>
            <a:pPr marL="0" indent="0">
              <a:buNone/>
            </a:pPr>
            <a:endParaRPr lang="en-US" sz="2800" dirty="0"/>
          </a:p>
          <a:p>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105D56F5-1028-5C4E-9CF7-DA0B24E947AC}"/>
              </a:ext>
            </a:extLst>
          </p:cNvPr>
          <p:cNvSpPr>
            <a:spLocks noGrp="1"/>
          </p:cNvSpPr>
          <p:nvPr>
            <p:ph type="sldNum" sz="quarter" idx="10"/>
          </p:nvPr>
        </p:nvSpPr>
        <p:spPr/>
        <p:txBody>
          <a:bodyPr/>
          <a:lstStyle/>
          <a:p>
            <a:fld id="{9B27D237-6C0D-5549-BE11-2040A22CBC71}" type="slidenum">
              <a:rPr lang="en-US" smtClean="0"/>
              <a:pPr/>
              <a:t>5</a:t>
            </a:fld>
            <a:endParaRPr lang="en-US" dirty="0"/>
          </a:p>
        </p:txBody>
      </p:sp>
      <p:sp>
        <p:nvSpPr>
          <p:cNvPr id="5" name="Content Placeholder 6">
            <a:extLst>
              <a:ext uri="{FF2B5EF4-FFF2-40B4-BE49-F238E27FC236}">
                <a16:creationId xmlns:a16="http://schemas.microsoft.com/office/drawing/2014/main" id="{581681D8-61A7-4FB6-BB1F-BDED37127EA0}"/>
              </a:ext>
            </a:extLst>
          </p:cNvPr>
          <p:cNvSpPr txBox="1">
            <a:spLocks/>
          </p:cNvSpPr>
          <p:nvPr/>
        </p:nvSpPr>
        <p:spPr>
          <a:xfrm>
            <a:off x="286686" y="5212080"/>
            <a:ext cx="11905314" cy="1039102"/>
          </a:xfrm>
          <a:prstGeom prst="rect">
            <a:avLst/>
          </a:prstGeom>
        </p:spPr>
        <p:txBody>
          <a:bodyPr vert="horz" lIns="91440" tIns="45720" rIns="91440" bIns="45720" rtlCol="0">
            <a:noAutofit/>
          </a:bodyPr>
          <a:lstStyle>
            <a:lvl1pPr marL="225425"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1pPr>
            <a:lvl2pPr marL="458788" indent="-233363"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2pPr>
            <a:lvl3pPr marL="684213"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3pPr>
            <a:lvl4pPr marL="919163" indent="-234950"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4pPr>
            <a:lvl5pPr marL="1144588"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800" dirty="0"/>
          </a:p>
        </p:txBody>
      </p:sp>
      <p:pic>
        <p:nvPicPr>
          <p:cNvPr id="8" name="Picture 7">
            <a:extLst>
              <a:ext uri="{FF2B5EF4-FFF2-40B4-BE49-F238E27FC236}">
                <a16:creationId xmlns:a16="http://schemas.microsoft.com/office/drawing/2014/main" id="{87D125B1-E0FD-4CEB-A372-06EA67E6F727}"/>
              </a:ext>
            </a:extLst>
          </p:cNvPr>
          <p:cNvPicPr>
            <a:picLocks noChangeAspect="1"/>
          </p:cNvPicPr>
          <p:nvPr/>
        </p:nvPicPr>
        <p:blipFill>
          <a:blip r:embed="rId2"/>
          <a:stretch>
            <a:fillRect/>
          </a:stretch>
        </p:blipFill>
        <p:spPr>
          <a:xfrm>
            <a:off x="917644" y="2546647"/>
            <a:ext cx="10073915" cy="2965242"/>
          </a:xfrm>
          <a:prstGeom prst="rect">
            <a:avLst/>
          </a:prstGeom>
        </p:spPr>
      </p:pic>
    </p:spTree>
    <p:extLst>
      <p:ext uri="{BB962C8B-B14F-4D97-AF65-F5344CB8AC3E}">
        <p14:creationId xmlns:p14="http://schemas.microsoft.com/office/powerpoint/2010/main" val="88861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8B76C7-1B71-7A75-90B5-71C706F343B5}"/>
              </a:ext>
            </a:extLst>
          </p:cNvPr>
          <p:cNvSpPr>
            <a:spLocks noGrp="1"/>
          </p:cNvSpPr>
          <p:nvPr>
            <p:ph type="title"/>
          </p:nvPr>
        </p:nvSpPr>
        <p:spPr/>
        <p:txBody>
          <a:bodyPr/>
          <a:lstStyle/>
          <a:p>
            <a:r>
              <a:rPr lang="en-US" dirty="0"/>
              <a:t>What is a Self-Assessment/Capacity Assessment? 	</a:t>
            </a:r>
          </a:p>
        </p:txBody>
      </p:sp>
      <p:sp>
        <p:nvSpPr>
          <p:cNvPr id="7" name="Content Placeholder 6">
            <a:extLst>
              <a:ext uri="{FF2B5EF4-FFF2-40B4-BE49-F238E27FC236}">
                <a16:creationId xmlns:a16="http://schemas.microsoft.com/office/drawing/2014/main" id="{3C296476-1BA2-B346-BC5C-2AC8641807FF}"/>
              </a:ext>
            </a:extLst>
          </p:cNvPr>
          <p:cNvSpPr>
            <a:spLocks noGrp="1"/>
          </p:cNvSpPr>
          <p:nvPr>
            <p:ph idx="1"/>
          </p:nvPr>
        </p:nvSpPr>
        <p:spPr>
          <a:xfrm>
            <a:off x="77137" y="1669756"/>
            <a:ext cx="6369383" cy="5082332"/>
          </a:xfrm>
        </p:spPr>
        <p:txBody>
          <a:bodyPr/>
          <a:lstStyle/>
          <a:p>
            <a:r>
              <a:rPr lang="en-US" sz="2000" dirty="0"/>
              <a:t>Self-Assessment is the act or process of analyzing and evaluating oneself or one's actions. (Meriam-Webster Dictionary).</a:t>
            </a:r>
          </a:p>
          <a:p>
            <a:endParaRPr lang="en-US" sz="2000" dirty="0"/>
          </a:p>
          <a:p>
            <a:r>
              <a:rPr lang="en-US" sz="2000" dirty="0"/>
              <a:t>Self-assessment is the evaluation of a work unit’s processes or systems.</a:t>
            </a:r>
          </a:p>
          <a:p>
            <a:endParaRPr lang="en-US" sz="2000" dirty="0"/>
          </a:p>
          <a:p>
            <a:r>
              <a:rPr lang="en-US" sz="2000" dirty="0"/>
              <a:t>Self-assessments are often the first step in a work unit’s journey towards effective outcomes.</a:t>
            </a:r>
          </a:p>
          <a:p>
            <a:endParaRPr lang="en-US" sz="2000" dirty="0"/>
          </a:p>
          <a:p>
            <a:r>
              <a:rPr lang="en-US" sz="2000" dirty="0"/>
              <a:t>The goal of self-assessments is to collect data that can help a work unit evaluate whether or not it is making progress towards various goals.</a:t>
            </a:r>
          </a:p>
          <a:p>
            <a:pPr marL="0" indent="0">
              <a:buNone/>
            </a:pPr>
            <a:endParaRPr lang="en-US" sz="2800" dirty="0"/>
          </a:p>
        </p:txBody>
      </p:sp>
      <p:sp>
        <p:nvSpPr>
          <p:cNvPr id="4" name="Slide Number Placeholder 3">
            <a:extLst>
              <a:ext uri="{FF2B5EF4-FFF2-40B4-BE49-F238E27FC236}">
                <a16:creationId xmlns:a16="http://schemas.microsoft.com/office/drawing/2014/main" id="{105D56F5-1028-5C4E-9CF7-DA0B24E947AC}"/>
              </a:ext>
            </a:extLst>
          </p:cNvPr>
          <p:cNvSpPr>
            <a:spLocks noGrp="1"/>
          </p:cNvSpPr>
          <p:nvPr>
            <p:ph type="sldNum" sz="quarter" idx="10"/>
          </p:nvPr>
        </p:nvSpPr>
        <p:spPr/>
        <p:txBody>
          <a:bodyPr/>
          <a:lstStyle/>
          <a:p>
            <a:fld id="{9B27D237-6C0D-5549-BE11-2040A22CBC71}" type="slidenum">
              <a:rPr lang="en-US" smtClean="0"/>
              <a:pPr/>
              <a:t>6</a:t>
            </a:fld>
            <a:endParaRPr lang="en-US" dirty="0"/>
          </a:p>
        </p:txBody>
      </p:sp>
      <p:pic>
        <p:nvPicPr>
          <p:cNvPr id="5" name="Picture 4">
            <a:extLst>
              <a:ext uri="{FF2B5EF4-FFF2-40B4-BE49-F238E27FC236}">
                <a16:creationId xmlns:a16="http://schemas.microsoft.com/office/drawing/2014/main" id="{8BFACD89-2CAC-41CF-AB71-6B9E2280BA12}"/>
              </a:ext>
            </a:extLst>
          </p:cNvPr>
          <p:cNvPicPr>
            <a:picLocks noChangeAspect="1"/>
          </p:cNvPicPr>
          <p:nvPr/>
        </p:nvPicPr>
        <p:blipFill>
          <a:blip r:embed="rId2"/>
          <a:stretch>
            <a:fillRect/>
          </a:stretch>
        </p:blipFill>
        <p:spPr>
          <a:xfrm>
            <a:off x="7030949" y="2037034"/>
            <a:ext cx="3968840" cy="3438442"/>
          </a:xfrm>
          <a:prstGeom prst="rect">
            <a:avLst/>
          </a:prstGeom>
        </p:spPr>
      </p:pic>
    </p:spTree>
    <p:extLst>
      <p:ext uri="{BB962C8B-B14F-4D97-AF65-F5344CB8AC3E}">
        <p14:creationId xmlns:p14="http://schemas.microsoft.com/office/powerpoint/2010/main" val="1125794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8B76C7-1B71-7A75-90B5-71C706F343B5}"/>
              </a:ext>
            </a:extLst>
          </p:cNvPr>
          <p:cNvSpPr>
            <a:spLocks noGrp="1"/>
          </p:cNvSpPr>
          <p:nvPr>
            <p:ph type="title"/>
          </p:nvPr>
        </p:nvSpPr>
        <p:spPr/>
        <p:txBody>
          <a:bodyPr/>
          <a:lstStyle/>
          <a:p>
            <a:r>
              <a:rPr lang="en-US" dirty="0"/>
              <a:t>Why conduct a Self-Assessment?	</a:t>
            </a:r>
          </a:p>
        </p:txBody>
      </p:sp>
      <p:sp>
        <p:nvSpPr>
          <p:cNvPr id="7" name="Content Placeholder 6">
            <a:extLst>
              <a:ext uri="{FF2B5EF4-FFF2-40B4-BE49-F238E27FC236}">
                <a16:creationId xmlns:a16="http://schemas.microsoft.com/office/drawing/2014/main" id="{3C296476-1BA2-B346-BC5C-2AC8641807FF}"/>
              </a:ext>
            </a:extLst>
          </p:cNvPr>
          <p:cNvSpPr>
            <a:spLocks noGrp="1"/>
          </p:cNvSpPr>
          <p:nvPr>
            <p:ph idx="1"/>
          </p:nvPr>
        </p:nvSpPr>
        <p:spPr>
          <a:xfrm>
            <a:off x="5654179" y="1490912"/>
            <a:ext cx="6394477" cy="4760270"/>
          </a:xfrm>
        </p:spPr>
        <p:txBody>
          <a:bodyPr/>
          <a:lstStyle/>
          <a:p>
            <a:r>
              <a:rPr lang="en-US" sz="2000" dirty="0"/>
              <a:t>Conducting a self-assessment helps managers answer essential questions such as “How are we doing?” “What are our strengths?” and “What areas require improvement?”</a:t>
            </a:r>
          </a:p>
          <a:p>
            <a:pPr marL="0" indent="0">
              <a:buNone/>
            </a:pPr>
            <a:endParaRPr lang="en-US" sz="2000" dirty="0"/>
          </a:p>
          <a:p>
            <a:r>
              <a:rPr lang="en-US" sz="2000" dirty="0"/>
              <a:t>One of VA’s strategic goals is to build life-long relationships and trust with its customers who are Veterans, their families, their caregivers, and their survivors.</a:t>
            </a:r>
          </a:p>
          <a:p>
            <a:pPr marL="0" indent="0">
              <a:buNone/>
            </a:pPr>
            <a:endParaRPr lang="en-US" sz="2000" dirty="0"/>
          </a:p>
          <a:p>
            <a:r>
              <a:rPr lang="en-US" sz="2000" dirty="0"/>
              <a:t>Data from a Self-Assessment will assist managers to determine where to start taking action to improve key outcomes including customer experience outcomes such as Veterans’ trust with VA</a:t>
            </a:r>
          </a:p>
          <a:p>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105D56F5-1028-5C4E-9CF7-DA0B24E947AC}"/>
              </a:ext>
            </a:extLst>
          </p:cNvPr>
          <p:cNvSpPr>
            <a:spLocks noGrp="1"/>
          </p:cNvSpPr>
          <p:nvPr>
            <p:ph type="sldNum" sz="quarter" idx="10"/>
          </p:nvPr>
        </p:nvSpPr>
        <p:spPr/>
        <p:txBody>
          <a:bodyPr/>
          <a:lstStyle/>
          <a:p>
            <a:fld id="{9B27D237-6C0D-5549-BE11-2040A22CBC71}" type="slidenum">
              <a:rPr lang="en-US" smtClean="0"/>
              <a:pPr/>
              <a:t>7</a:t>
            </a:fld>
            <a:endParaRPr lang="en-US" dirty="0"/>
          </a:p>
        </p:txBody>
      </p:sp>
      <p:sp>
        <p:nvSpPr>
          <p:cNvPr id="5" name="Content Placeholder 6">
            <a:extLst>
              <a:ext uri="{FF2B5EF4-FFF2-40B4-BE49-F238E27FC236}">
                <a16:creationId xmlns:a16="http://schemas.microsoft.com/office/drawing/2014/main" id="{581681D8-61A7-4FB6-BB1F-BDED37127EA0}"/>
              </a:ext>
            </a:extLst>
          </p:cNvPr>
          <p:cNvSpPr txBox="1">
            <a:spLocks/>
          </p:cNvSpPr>
          <p:nvPr/>
        </p:nvSpPr>
        <p:spPr>
          <a:xfrm>
            <a:off x="286686" y="5212080"/>
            <a:ext cx="11905314" cy="1039102"/>
          </a:xfrm>
          <a:prstGeom prst="rect">
            <a:avLst/>
          </a:prstGeom>
        </p:spPr>
        <p:txBody>
          <a:bodyPr vert="horz" lIns="91440" tIns="45720" rIns="91440" bIns="45720" rtlCol="0">
            <a:noAutofit/>
          </a:bodyPr>
          <a:lstStyle>
            <a:lvl1pPr marL="225425"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1pPr>
            <a:lvl2pPr marL="458788" indent="-233363"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2pPr>
            <a:lvl3pPr marL="684213"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3pPr>
            <a:lvl4pPr marL="919163" indent="-234950"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4pPr>
            <a:lvl5pPr marL="1144588"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800" dirty="0"/>
          </a:p>
        </p:txBody>
      </p:sp>
      <p:pic>
        <p:nvPicPr>
          <p:cNvPr id="2" name="Picture 1">
            <a:extLst>
              <a:ext uri="{FF2B5EF4-FFF2-40B4-BE49-F238E27FC236}">
                <a16:creationId xmlns:a16="http://schemas.microsoft.com/office/drawing/2014/main" id="{A59E940D-0CCF-4FE7-A8D7-171753B0565B}"/>
              </a:ext>
            </a:extLst>
          </p:cNvPr>
          <p:cNvPicPr>
            <a:picLocks noChangeAspect="1"/>
          </p:cNvPicPr>
          <p:nvPr/>
        </p:nvPicPr>
        <p:blipFill>
          <a:blip r:embed="rId2"/>
          <a:stretch>
            <a:fillRect/>
          </a:stretch>
        </p:blipFill>
        <p:spPr>
          <a:xfrm>
            <a:off x="429240" y="2617366"/>
            <a:ext cx="4748428" cy="2374214"/>
          </a:xfrm>
          <a:prstGeom prst="rect">
            <a:avLst/>
          </a:prstGeom>
        </p:spPr>
      </p:pic>
    </p:spTree>
    <p:extLst>
      <p:ext uri="{BB962C8B-B14F-4D97-AF65-F5344CB8AC3E}">
        <p14:creationId xmlns:p14="http://schemas.microsoft.com/office/powerpoint/2010/main" val="3098586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CX Self-Assessment Walkthrough </a:t>
            </a:r>
            <a:endParaRPr lang="en-US" sz="3200" b="0" cap="none" dirty="0"/>
          </a:p>
        </p:txBody>
      </p:sp>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8</a:t>
            </a:fld>
            <a:endParaRPr lang="en-US" dirty="0"/>
          </a:p>
        </p:txBody>
      </p:sp>
    </p:spTree>
    <p:extLst>
      <p:ext uri="{BB962C8B-B14F-4D97-AF65-F5344CB8AC3E}">
        <p14:creationId xmlns:p14="http://schemas.microsoft.com/office/powerpoint/2010/main" val="3552767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wo-line Header">
  <a:themeElements>
    <a:clrScheme name="VA Print Colors">
      <a:dk1>
        <a:srgbClr val="000000"/>
      </a:dk1>
      <a:lt1>
        <a:srgbClr val="FFFFFF"/>
      </a:lt1>
      <a:dk2>
        <a:srgbClr val="003F72"/>
      </a:dk2>
      <a:lt2>
        <a:srgbClr val="EEECE1"/>
      </a:lt2>
      <a:accent1>
        <a:srgbClr val="0082BD"/>
      </a:accent1>
      <a:accent2>
        <a:srgbClr val="C6262D"/>
      </a:accent2>
      <a:accent3>
        <a:srgbClr val="762431"/>
      </a:accent3>
      <a:accent4>
        <a:srgbClr val="F2CF45"/>
      </a:accent4>
      <a:accent5>
        <a:srgbClr val="828F97"/>
      </a:accent5>
      <a:accent6>
        <a:srgbClr val="DBDCDE"/>
      </a:accent6>
      <a:hlink>
        <a:srgbClr val="0082BD"/>
      </a:hlink>
      <a:folHlink>
        <a:srgbClr val="003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XSymposium_Template_v05" id="{2CCAAA04-E6E4-7449-B46B-BCB03239E4F6}" vid="{044F5E7B-CF6C-B64D-A5F7-3D9ECEC179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a064b98-9978-4112-8952-3c59b93e1f73" xsi:nil="true"/>
    <lcf76f155ced4ddcb4097134ff3c332f xmlns="42b4bb46-5d81-43f4-8587-34a3e0e6d42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E30B21F1623449AA79AC99749305CA" ma:contentTypeVersion="13" ma:contentTypeDescription="Create a new document." ma:contentTypeScope="" ma:versionID="ebb9be971266029cc5831ef4c14e1cc3">
  <xsd:schema xmlns:xsd="http://www.w3.org/2001/XMLSchema" xmlns:xs="http://www.w3.org/2001/XMLSchema" xmlns:p="http://schemas.microsoft.com/office/2006/metadata/properties" xmlns:ns2="42b4bb46-5d81-43f4-8587-34a3e0e6d42d" xmlns:ns3="6a064b98-9978-4112-8952-3c59b93e1f73" targetNamespace="http://schemas.microsoft.com/office/2006/metadata/properties" ma:root="true" ma:fieldsID="c8eb516f599903b770de21aa3b6e68f1" ns2:_="" ns3:_="">
    <xsd:import namespace="42b4bb46-5d81-43f4-8587-34a3e0e6d42d"/>
    <xsd:import namespace="6a064b98-9978-4112-8952-3c59b93e1f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b4bb46-5d81-43f4-8587-34a3e0e6d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064b98-9978-4112-8952-3c59b93e1f7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183f18b-6311-4e5a-88db-0cdddec861d8}" ma:internalName="TaxCatchAll" ma:showField="CatchAllData" ma:web="6a064b98-9978-4112-8952-3c59b93e1f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05A406-3004-4A8C-AA91-DF3D2C3E13DF}">
  <ds:schemaRefs>
    <ds:schemaRef ds:uri="http://purl.org/dc/elements/1.1/"/>
    <ds:schemaRef ds:uri="http://schemas.microsoft.com/office/2006/metadata/properties"/>
    <ds:schemaRef ds:uri="d3d55549-ed7a-428f-80fc-a7b0cedac9db"/>
    <ds:schemaRef ds:uri="http://schemas.openxmlformats.org/package/2006/metadata/core-properties"/>
    <ds:schemaRef ds:uri="http://purl.org/dc/terms/"/>
    <ds:schemaRef ds:uri="c1ea63c3-ea0a-437f-91dc-2ca4b730e6ab"/>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0359060F-08C3-4348-9D8B-446C09513109}">
  <ds:schemaRefs>
    <ds:schemaRef ds:uri="http://schemas.microsoft.com/sharepoint/v3/contenttype/forms"/>
  </ds:schemaRefs>
</ds:datastoreItem>
</file>

<file path=customXml/itemProps3.xml><?xml version="1.0" encoding="utf-8"?>
<ds:datastoreItem xmlns:ds="http://schemas.openxmlformats.org/officeDocument/2006/customXml" ds:itemID="{716694FE-E655-4370-827D-E6C372B70E56}"/>
</file>

<file path=docProps/app.xml><?xml version="1.0" encoding="utf-8"?>
<Properties xmlns="http://schemas.openxmlformats.org/officeDocument/2006/extended-properties" xmlns:vt="http://schemas.openxmlformats.org/officeDocument/2006/docPropsVTypes">
  <Template>CXSymposium_Template_v05 (1)</Template>
  <TotalTime>6004</TotalTime>
  <Words>1556</Words>
  <Application>Microsoft Office PowerPoint</Application>
  <PresentationFormat>Widescreen</PresentationFormat>
  <Paragraphs>152</Paragraphs>
  <Slides>18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Georgia</vt:lpstr>
      <vt:lpstr>Two-line Header</vt:lpstr>
      <vt:lpstr>Customer Experience Self -Assessment &amp; Action Plan </vt:lpstr>
      <vt:lpstr>CX Self-Assessment &amp; CX Action Plan  </vt:lpstr>
      <vt:lpstr>Federal Government and CX – PMA &amp; A-11</vt:lpstr>
      <vt:lpstr>SES Performance Plan</vt:lpstr>
      <vt:lpstr>A-11 and HISPs</vt:lpstr>
      <vt:lpstr>HISP CX Capacity Assessment </vt:lpstr>
      <vt:lpstr>What is a Self-Assessment/Capacity Assessment?  </vt:lpstr>
      <vt:lpstr>Why conduct a Self-Assessment? </vt:lpstr>
      <vt:lpstr>CX Self-Assessment Walkthrough </vt:lpstr>
      <vt:lpstr>Change Management</vt:lpstr>
      <vt:lpstr>Prosci’s 5 Tenets of Change Management </vt:lpstr>
      <vt:lpstr>Prosci’s Three Phases to Change Management and ADKAR</vt:lpstr>
      <vt:lpstr>CX Action Plan</vt:lpstr>
      <vt:lpstr>What is a CX Action Plan?</vt:lpstr>
      <vt:lpstr>Why develop CX Action Plans?</vt:lpstr>
      <vt:lpstr>Smart Goals</vt:lpstr>
      <vt:lpstr>SMART Goal Example</vt:lpstr>
      <vt:lpstr>CX Action Plan: SMART Goal Development / Quadrant 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Enter Document Subject</dc:subject>
  <dc:creator>Baker, Dana M. (she/her/hers)</dc:creator>
  <cp:keywords>Enter document keywords</cp:keywords>
  <dc:description/>
  <cp:lastModifiedBy>Pasakarnis, Thomas G. (he/him/his)</cp:lastModifiedBy>
  <cp:revision>22</cp:revision>
  <cp:lastPrinted>2011-05-13T15:25:22Z</cp:lastPrinted>
  <dcterms:created xsi:type="dcterms:W3CDTF">2022-06-03T16:45:45Z</dcterms:created>
  <dcterms:modified xsi:type="dcterms:W3CDTF">2022-09-01T15:41:19Z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reviewed">
    <vt:lpwstr>yyyymmdd</vt:lpwstr>
  </property>
  <property fmtid="{D5CDD505-2E9C-101B-9397-08002B2CF9AE}" pid="3" name="Datecreated">
    <vt:lpwstr>yyyymmdd</vt:lpwstr>
  </property>
  <property fmtid="{D5CDD505-2E9C-101B-9397-08002B2CF9AE}" pid="4" name="Type">
    <vt:lpwstr>General Information</vt:lpwstr>
  </property>
  <property fmtid="{D5CDD505-2E9C-101B-9397-08002B2CF9AE}" pid="5" name="Language">
    <vt:lpwstr>En</vt:lpwstr>
  </property>
  <property fmtid="{D5CDD505-2E9C-101B-9397-08002B2CF9AE}" pid="6" name="Description">
    <vt:lpwstr>This document contains information on how to use the OIT PowerPoint Template.</vt:lpwstr>
  </property>
  <property fmtid="{D5CDD505-2E9C-101B-9397-08002B2CF9AE}" pid="7" name="Creator">
    <vt:lpwstr>U.S. Department of Veterans Affairs</vt:lpwstr>
  </property>
  <property fmtid="{D5CDD505-2E9C-101B-9397-08002B2CF9AE}" pid="8" name="ContentTypeId">
    <vt:lpwstr>0x010100A9E30B21F1623449AA79AC99749305CA</vt:lpwstr>
  </property>
  <property fmtid="{D5CDD505-2E9C-101B-9397-08002B2CF9AE}" pid="9" name="MediaServiceImageTags">
    <vt:lpwstr/>
  </property>
</Properties>
</file>